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67"/>
  </p:notesMasterIdLst>
  <p:handoutMasterIdLst>
    <p:handoutMasterId r:id="rId68"/>
  </p:handoutMasterIdLst>
  <p:sldIdLst>
    <p:sldId id="318" r:id="rId2"/>
    <p:sldId id="501" r:id="rId3"/>
    <p:sldId id="502" r:id="rId4"/>
    <p:sldId id="503" r:id="rId5"/>
    <p:sldId id="504" r:id="rId6"/>
    <p:sldId id="505" r:id="rId7"/>
    <p:sldId id="448" r:id="rId8"/>
    <p:sldId id="350" r:id="rId9"/>
    <p:sldId id="530" r:id="rId10"/>
    <p:sldId id="517" r:id="rId11"/>
    <p:sldId id="522" r:id="rId12"/>
    <p:sldId id="488" r:id="rId13"/>
    <p:sldId id="450" r:id="rId14"/>
    <p:sldId id="464" r:id="rId15"/>
    <p:sldId id="463" r:id="rId16"/>
    <p:sldId id="449" r:id="rId17"/>
    <p:sldId id="467" r:id="rId18"/>
    <p:sldId id="451" r:id="rId19"/>
    <p:sldId id="452" r:id="rId20"/>
    <p:sldId id="468" r:id="rId21"/>
    <p:sldId id="523" r:id="rId22"/>
    <p:sldId id="469" r:id="rId23"/>
    <p:sldId id="470" r:id="rId24"/>
    <p:sldId id="453" r:id="rId25"/>
    <p:sldId id="471" r:id="rId26"/>
    <p:sldId id="509" r:id="rId27"/>
    <p:sldId id="472" r:id="rId28"/>
    <p:sldId id="524" r:id="rId29"/>
    <p:sldId id="473" r:id="rId30"/>
    <p:sldId id="454" r:id="rId31"/>
    <p:sldId id="529" r:id="rId32"/>
    <p:sldId id="525" r:id="rId33"/>
    <p:sldId id="510" r:id="rId34"/>
    <p:sldId id="511" r:id="rId35"/>
    <p:sldId id="526" r:id="rId36"/>
    <p:sldId id="512" r:id="rId37"/>
    <p:sldId id="513" r:id="rId38"/>
    <p:sldId id="527" r:id="rId39"/>
    <p:sldId id="474" r:id="rId40"/>
    <p:sldId id="475" r:id="rId41"/>
    <p:sldId id="476" r:id="rId42"/>
    <p:sldId id="455" r:id="rId43"/>
    <p:sldId id="456" r:id="rId44"/>
    <p:sldId id="457" r:id="rId45"/>
    <p:sldId id="477" r:id="rId46"/>
    <p:sldId id="478" r:id="rId47"/>
    <p:sldId id="528" r:id="rId48"/>
    <p:sldId id="514" r:id="rId49"/>
    <p:sldId id="479" r:id="rId50"/>
    <p:sldId id="515" r:id="rId51"/>
    <p:sldId id="458" r:id="rId52"/>
    <p:sldId id="480" r:id="rId53"/>
    <p:sldId id="516" r:id="rId54"/>
    <p:sldId id="532" r:id="rId55"/>
    <p:sldId id="518" r:id="rId56"/>
    <p:sldId id="489" r:id="rId57"/>
    <p:sldId id="531" r:id="rId58"/>
    <p:sldId id="519" r:id="rId59"/>
    <p:sldId id="497" r:id="rId60"/>
    <p:sldId id="520" r:id="rId61"/>
    <p:sldId id="521" r:id="rId62"/>
    <p:sldId id="506" r:id="rId63"/>
    <p:sldId id="507" r:id="rId64"/>
    <p:sldId id="508" r:id="rId65"/>
    <p:sldId id="487" r:id="rId6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gos-Glinka Monika" initials="MM" lastIdx="0" clrIdx="0">
    <p:extLst>
      <p:ext uri="{19B8F6BF-5375-455C-9EA6-DF929625EA0E}">
        <p15:presenceInfo xmlns:p15="http://schemas.microsoft.com/office/powerpoint/2012/main" userId="S-1-5-21-399909704-3026187594-3037060977-2629" providerId="AD"/>
      </p:ext>
    </p:extLst>
  </p:cmAuthor>
  <p:cmAuthor id="2" name="Jankowska Weronika" initials="JW" lastIdx="3" clrIdx="1">
    <p:extLst>
      <p:ext uri="{19B8F6BF-5375-455C-9EA6-DF929625EA0E}">
        <p15:presenceInfo xmlns:p15="http://schemas.microsoft.com/office/powerpoint/2012/main" userId="S-1-5-21-399909704-3026187594-3037060977-24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98C"/>
    <a:srgbClr val="C84B27"/>
    <a:srgbClr val="FFFFFF"/>
    <a:srgbClr val="F7A600"/>
    <a:srgbClr val="E47A05"/>
    <a:srgbClr val="D56212"/>
    <a:srgbClr val="A6C5D6"/>
    <a:srgbClr val="7AA8C0"/>
    <a:srgbClr val="4D8DA9"/>
    <a:srgbClr val="0C7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818" autoAdjust="0"/>
  </p:normalViewPr>
  <p:slideViewPr>
    <p:cSldViewPr snapToGrid="0">
      <p:cViewPr varScale="1">
        <p:scale>
          <a:sx n="94" d="100"/>
          <a:sy n="9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F57D3-F0FA-415C-BB95-6A455A82DB2C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4910EA6-FE57-41B6-8F0D-DB437D51A309}">
      <dgm:prSet phldrT="[Tekst]" custT="1"/>
      <dgm:spPr/>
      <dgm:t>
        <a:bodyPr/>
        <a:lstStyle/>
        <a:p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prze</a:t>
          </a: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gląd sposobu publikowania ofert</a:t>
          </a:r>
        </a:p>
      </dgm:t>
    </dgm:pt>
    <dgm:pt modelId="{E0397C04-81B6-4FC7-8CC9-F6B441A0D383}" type="parTrans" cxnId="{38E7E344-FEED-4681-9F75-DD891B16AC5A}">
      <dgm:prSet/>
      <dgm:spPr/>
      <dgm:t>
        <a:bodyPr/>
        <a:lstStyle/>
        <a:p>
          <a:endParaRPr lang="pl-PL"/>
        </a:p>
      </dgm:t>
    </dgm:pt>
    <dgm:pt modelId="{A5324AF8-784E-4622-88A5-3117978BA205}" type="sibTrans" cxnId="{38E7E344-FEED-4681-9F75-DD891B16AC5A}">
      <dgm:prSet/>
      <dgm:spPr/>
      <dgm:t>
        <a:bodyPr/>
        <a:lstStyle/>
        <a:p>
          <a:endParaRPr lang="pl-PL"/>
        </a:p>
      </dgm:t>
    </dgm:pt>
    <dgm:pt modelId="{6A795FDF-21AB-436A-84B1-36D10FE8068F}">
      <dgm:prSet phldrT="[Tekst]" custT="1"/>
      <dgm:spPr/>
      <dgm:t>
        <a:bodyPr/>
        <a:lstStyle/>
        <a:p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sprawdzenie sposobu świadczenia usług</a:t>
          </a:r>
        </a:p>
      </dgm:t>
    </dgm:pt>
    <dgm:pt modelId="{14B8086C-E840-45E0-BC31-1416282D1CB4}" type="parTrans" cxnId="{0B61DD86-B764-42A5-9711-8DA14F8AC4CB}">
      <dgm:prSet/>
      <dgm:spPr/>
      <dgm:t>
        <a:bodyPr/>
        <a:lstStyle/>
        <a:p>
          <a:endParaRPr lang="pl-PL"/>
        </a:p>
      </dgm:t>
    </dgm:pt>
    <dgm:pt modelId="{86FEEDC0-D098-485F-89D9-218133992DA4}" type="sibTrans" cxnId="{0B61DD86-B764-42A5-9711-8DA14F8AC4CB}">
      <dgm:prSet/>
      <dgm:spPr/>
      <dgm:t>
        <a:bodyPr/>
        <a:lstStyle/>
        <a:p>
          <a:endParaRPr lang="pl-PL"/>
        </a:p>
      </dgm:t>
    </dgm:pt>
    <dgm:pt modelId="{39F9DA8B-F1FC-4C37-A9BD-698B97B8EC7F}">
      <dgm:prSet phldrT="[Tekst]" custT="1"/>
      <dgm:spPr/>
      <dgm:t>
        <a:bodyPr/>
        <a:lstStyle/>
        <a:p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system</a:t>
          </a: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oceny usług</a:t>
          </a:r>
        </a:p>
      </dgm:t>
    </dgm:pt>
    <dgm:pt modelId="{9495258E-0859-4B99-9BCC-D870C11C0D25}" type="parTrans" cxnId="{8767E877-6AF2-451F-8C88-976974FE3D3B}">
      <dgm:prSet/>
      <dgm:spPr/>
      <dgm:t>
        <a:bodyPr/>
        <a:lstStyle/>
        <a:p>
          <a:endParaRPr lang="pl-PL"/>
        </a:p>
      </dgm:t>
    </dgm:pt>
    <dgm:pt modelId="{8B147C24-BE8C-438E-81FB-2096EC14A83C}" type="sibTrans" cxnId="{8767E877-6AF2-451F-8C88-976974FE3D3B}">
      <dgm:prSet/>
      <dgm:spPr/>
      <dgm:t>
        <a:bodyPr/>
        <a:lstStyle/>
        <a:p>
          <a:endParaRPr lang="pl-PL"/>
        </a:p>
      </dgm:t>
    </dgm:pt>
    <dgm:pt modelId="{623543C5-0CBF-4AE3-B47C-99D63EF58B2C}">
      <dgm:prSet phldrT="[Tekst]" custT="1"/>
      <dgm:spPr/>
      <dgm:t>
        <a:bodyPr/>
        <a:lstStyle/>
        <a:p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weryfikacja podmiotów świadczących usługi</a:t>
          </a:r>
        </a:p>
      </dgm:t>
    </dgm:pt>
    <dgm:pt modelId="{2AA97D7F-A8B5-4DEA-ACBC-CB63692080F8}" type="parTrans" cxnId="{E66BAAF0-51C2-470A-8A75-A408B6B6CBF6}">
      <dgm:prSet/>
      <dgm:spPr/>
      <dgm:t>
        <a:bodyPr/>
        <a:lstStyle/>
        <a:p>
          <a:endParaRPr lang="pl-PL"/>
        </a:p>
      </dgm:t>
    </dgm:pt>
    <dgm:pt modelId="{7A84C2C3-9466-4E28-A79D-DF25AB1C2F79}" type="sibTrans" cxnId="{E66BAAF0-51C2-470A-8A75-A408B6B6CBF6}">
      <dgm:prSet/>
      <dgm:spPr/>
      <dgm:t>
        <a:bodyPr/>
        <a:lstStyle/>
        <a:p>
          <a:endParaRPr lang="pl-PL"/>
        </a:p>
      </dgm:t>
    </dgm:pt>
    <dgm:pt modelId="{6D151C52-DA2C-42FA-9869-69C75961DAAA}" type="pres">
      <dgm:prSet presAssocID="{39AF57D3-F0FA-415C-BB95-6A455A82DB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1600D9E-55F7-4790-A0CC-720D3AB0ACEF}" type="pres">
      <dgm:prSet presAssocID="{D4910EA6-FE57-41B6-8F0D-DB437D51A309}" presName="dummy" presStyleCnt="0"/>
      <dgm:spPr/>
    </dgm:pt>
    <dgm:pt modelId="{98902C87-31AF-47AD-9E5B-8CB40A2186C3}" type="pres">
      <dgm:prSet presAssocID="{D4910EA6-FE57-41B6-8F0D-DB437D51A309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FCA1B9-DDD6-4FE6-8C5C-C1938448A247}" type="pres">
      <dgm:prSet presAssocID="{A5324AF8-784E-4622-88A5-3117978BA205}" presName="sibTrans" presStyleLbl="node1" presStyleIdx="0" presStyleCnt="4" custScaleX="110965"/>
      <dgm:spPr/>
      <dgm:t>
        <a:bodyPr/>
        <a:lstStyle/>
        <a:p>
          <a:endParaRPr lang="pl-PL"/>
        </a:p>
      </dgm:t>
    </dgm:pt>
    <dgm:pt modelId="{E3534283-24B4-44B5-AFAD-A0E4D4E2BDBB}" type="pres">
      <dgm:prSet presAssocID="{6A795FDF-21AB-436A-84B1-36D10FE8068F}" presName="dummy" presStyleCnt="0"/>
      <dgm:spPr/>
    </dgm:pt>
    <dgm:pt modelId="{7AB50E02-8449-4CBB-BFB5-D0B1251216D1}" type="pres">
      <dgm:prSet presAssocID="{6A795FDF-21AB-436A-84B1-36D10FE8068F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7587CF-E760-4CAE-8F72-B1171DF3A42F}" type="pres">
      <dgm:prSet presAssocID="{86FEEDC0-D098-485F-89D9-218133992DA4}" presName="sibTrans" presStyleLbl="node1" presStyleIdx="1" presStyleCnt="4" custScaleX="123470"/>
      <dgm:spPr/>
      <dgm:t>
        <a:bodyPr/>
        <a:lstStyle/>
        <a:p>
          <a:endParaRPr lang="pl-PL"/>
        </a:p>
      </dgm:t>
    </dgm:pt>
    <dgm:pt modelId="{05FD6185-3A1D-4A8B-8DAA-0316358D2187}" type="pres">
      <dgm:prSet presAssocID="{39F9DA8B-F1FC-4C37-A9BD-698B97B8EC7F}" presName="dummy" presStyleCnt="0"/>
      <dgm:spPr/>
    </dgm:pt>
    <dgm:pt modelId="{7FA7B7F4-1139-4816-96FE-92F485F3A134}" type="pres">
      <dgm:prSet presAssocID="{39F9DA8B-F1FC-4C37-A9BD-698B97B8EC7F}" presName="node" presStyleLbl="revTx" presStyleIdx="2" presStyleCnt="4" custScaleY="568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2B54D1-49DB-4485-AB5B-16B22D823AE5}" type="pres">
      <dgm:prSet presAssocID="{8B147C24-BE8C-438E-81FB-2096EC14A83C}" presName="sibTrans" presStyleLbl="node1" presStyleIdx="2" presStyleCnt="4"/>
      <dgm:spPr/>
      <dgm:t>
        <a:bodyPr/>
        <a:lstStyle/>
        <a:p>
          <a:endParaRPr lang="pl-PL"/>
        </a:p>
      </dgm:t>
    </dgm:pt>
    <dgm:pt modelId="{132FE145-5347-4F53-8E02-CAA5AE58E24C}" type="pres">
      <dgm:prSet presAssocID="{623543C5-0CBF-4AE3-B47C-99D63EF58B2C}" presName="dummy" presStyleCnt="0"/>
      <dgm:spPr/>
    </dgm:pt>
    <dgm:pt modelId="{FC380BE6-A7DC-4C6C-859D-B7839F3F4EFD}" type="pres">
      <dgm:prSet presAssocID="{623543C5-0CBF-4AE3-B47C-99D63EF58B2C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974590-031C-41C9-BA64-EBE11122F94C}" type="pres">
      <dgm:prSet presAssocID="{7A84C2C3-9466-4E28-A79D-DF25AB1C2F79}" presName="sibTrans" presStyleLbl="node1" presStyleIdx="3" presStyleCnt="4"/>
      <dgm:spPr/>
      <dgm:t>
        <a:bodyPr/>
        <a:lstStyle/>
        <a:p>
          <a:endParaRPr lang="pl-PL"/>
        </a:p>
      </dgm:t>
    </dgm:pt>
  </dgm:ptLst>
  <dgm:cxnLst>
    <dgm:cxn modelId="{38E7E344-FEED-4681-9F75-DD891B16AC5A}" srcId="{39AF57D3-F0FA-415C-BB95-6A455A82DB2C}" destId="{D4910EA6-FE57-41B6-8F0D-DB437D51A309}" srcOrd="0" destOrd="0" parTransId="{E0397C04-81B6-4FC7-8CC9-F6B441A0D383}" sibTransId="{A5324AF8-784E-4622-88A5-3117978BA205}"/>
    <dgm:cxn modelId="{6B26EA41-730B-4C3E-AAE5-D99546EA2CAD}" type="presOf" srcId="{39F9DA8B-F1FC-4C37-A9BD-698B97B8EC7F}" destId="{7FA7B7F4-1139-4816-96FE-92F485F3A134}" srcOrd="0" destOrd="0" presId="urn:microsoft.com/office/officeart/2005/8/layout/cycle1"/>
    <dgm:cxn modelId="{6EE8787B-2B6A-4698-BA83-1D6D193484ED}" type="presOf" srcId="{D4910EA6-FE57-41B6-8F0D-DB437D51A309}" destId="{98902C87-31AF-47AD-9E5B-8CB40A2186C3}" srcOrd="0" destOrd="0" presId="urn:microsoft.com/office/officeart/2005/8/layout/cycle1"/>
    <dgm:cxn modelId="{8767E877-6AF2-451F-8C88-976974FE3D3B}" srcId="{39AF57D3-F0FA-415C-BB95-6A455A82DB2C}" destId="{39F9DA8B-F1FC-4C37-A9BD-698B97B8EC7F}" srcOrd="2" destOrd="0" parTransId="{9495258E-0859-4B99-9BCC-D870C11C0D25}" sibTransId="{8B147C24-BE8C-438E-81FB-2096EC14A83C}"/>
    <dgm:cxn modelId="{434ACE45-8277-4FD2-9CC0-2A9B61300039}" type="presOf" srcId="{A5324AF8-784E-4622-88A5-3117978BA205}" destId="{DCFCA1B9-DDD6-4FE6-8C5C-C1938448A247}" srcOrd="0" destOrd="0" presId="urn:microsoft.com/office/officeart/2005/8/layout/cycle1"/>
    <dgm:cxn modelId="{0E418CEE-7FED-464C-B9A6-6381FE1732CF}" type="presOf" srcId="{6A795FDF-21AB-436A-84B1-36D10FE8068F}" destId="{7AB50E02-8449-4CBB-BFB5-D0B1251216D1}" srcOrd="0" destOrd="0" presId="urn:microsoft.com/office/officeart/2005/8/layout/cycle1"/>
    <dgm:cxn modelId="{EFE7996F-2855-4A2E-9B36-1D94A1200288}" type="presOf" srcId="{8B147C24-BE8C-438E-81FB-2096EC14A83C}" destId="{752B54D1-49DB-4485-AB5B-16B22D823AE5}" srcOrd="0" destOrd="0" presId="urn:microsoft.com/office/officeart/2005/8/layout/cycle1"/>
    <dgm:cxn modelId="{82145DE3-A1F5-4697-A377-AD4C3D70D9EA}" type="presOf" srcId="{86FEEDC0-D098-485F-89D9-218133992DA4}" destId="{D47587CF-E760-4CAE-8F72-B1171DF3A42F}" srcOrd="0" destOrd="0" presId="urn:microsoft.com/office/officeart/2005/8/layout/cycle1"/>
    <dgm:cxn modelId="{3F7AEF31-9E29-4A20-B67B-5D5BF8EACBB0}" type="presOf" srcId="{623543C5-0CBF-4AE3-B47C-99D63EF58B2C}" destId="{FC380BE6-A7DC-4C6C-859D-B7839F3F4EFD}" srcOrd="0" destOrd="0" presId="urn:microsoft.com/office/officeart/2005/8/layout/cycle1"/>
    <dgm:cxn modelId="{1C590375-D57B-455F-B895-68F04985DDC4}" type="presOf" srcId="{7A84C2C3-9466-4E28-A79D-DF25AB1C2F79}" destId="{E0974590-031C-41C9-BA64-EBE11122F94C}" srcOrd="0" destOrd="0" presId="urn:microsoft.com/office/officeart/2005/8/layout/cycle1"/>
    <dgm:cxn modelId="{DB23F6F1-B64F-489A-9ABF-B0182070745B}" type="presOf" srcId="{39AF57D3-F0FA-415C-BB95-6A455A82DB2C}" destId="{6D151C52-DA2C-42FA-9869-69C75961DAAA}" srcOrd="0" destOrd="0" presId="urn:microsoft.com/office/officeart/2005/8/layout/cycle1"/>
    <dgm:cxn modelId="{0B61DD86-B764-42A5-9711-8DA14F8AC4CB}" srcId="{39AF57D3-F0FA-415C-BB95-6A455A82DB2C}" destId="{6A795FDF-21AB-436A-84B1-36D10FE8068F}" srcOrd="1" destOrd="0" parTransId="{14B8086C-E840-45E0-BC31-1416282D1CB4}" sibTransId="{86FEEDC0-D098-485F-89D9-218133992DA4}"/>
    <dgm:cxn modelId="{E66BAAF0-51C2-470A-8A75-A408B6B6CBF6}" srcId="{39AF57D3-F0FA-415C-BB95-6A455A82DB2C}" destId="{623543C5-0CBF-4AE3-B47C-99D63EF58B2C}" srcOrd="3" destOrd="0" parTransId="{2AA97D7F-A8B5-4DEA-ACBC-CB63692080F8}" sibTransId="{7A84C2C3-9466-4E28-A79D-DF25AB1C2F79}"/>
    <dgm:cxn modelId="{97A29D12-1196-4288-869C-B345DBA92BCE}" type="presParOf" srcId="{6D151C52-DA2C-42FA-9869-69C75961DAAA}" destId="{31600D9E-55F7-4790-A0CC-720D3AB0ACEF}" srcOrd="0" destOrd="0" presId="urn:microsoft.com/office/officeart/2005/8/layout/cycle1"/>
    <dgm:cxn modelId="{A0E33A4A-C24A-45C3-B4F6-DB451C457CD2}" type="presParOf" srcId="{6D151C52-DA2C-42FA-9869-69C75961DAAA}" destId="{98902C87-31AF-47AD-9E5B-8CB40A2186C3}" srcOrd="1" destOrd="0" presId="urn:microsoft.com/office/officeart/2005/8/layout/cycle1"/>
    <dgm:cxn modelId="{A0C684E7-27DC-4037-AC38-FA886ED77F74}" type="presParOf" srcId="{6D151C52-DA2C-42FA-9869-69C75961DAAA}" destId="{DCFCA1B9-DDD6-4FE6-8C5C-C1938448A247}" srcOrd="2" destOrd="0" presId="urn:microsoft.com/office/officeart/2005/8/layout/cycle1"/>
    <dgm:cxn modelId="{F6E66325-E869-4DF1-A248-FE895DBCFB07}" type="presParOf" srcId="{6D151C52-DA2C-42FA-9869-69C75961DAAA}" destId="{E3534283-24B4-44B5-AFAD-A0E4D4E2BDBB}" srcOrd="3" destOrd="0" presId="urn:microsoft.com/office/officeart/2005/8/layout/cycle1"/>
    <dgm:cxn modelId="{AB42FEF4-D87C-4773-BA5A-74D99AB981B6}" type="presParOf" srcId="{6D151C52-DA2C-42FA-9869-69C75961DAAA}" destId="{7AB50E02-8449-4CBB-BFB5-D0B1251216D1}" srcOrd="4" destOrd="0" presId="urn:microsoft.com/office/officeart/2005/8/layout/cycle1"/>
    <dgm:cxn modelId="{61ED8289-5CE6-41EE-BEF4-EADD3616E9AB}" type="presParOf" srcId="{6D151C52-DA2C-42FA-9869-69C75961DAAA}" destId="{D47587CF-E760-4CAE-8F72-B1171DF3A42F}" srcOrd="5" destOrd="0" presId="urn:microsoft.com/office/officeart/2005/8/layout/cycle1"/>
    <dgm:cxn modelId="{FFD76E1D-C098-4B18-B1AE-B51AFAA167C6}" type="presParOf" srcId="{6D151C52-DA2C-42FA-9869-69C75961DAAA}" destId="{05FD6185-3A1D-4A8B-8DAA-0316358D2187}" srcOrd="6" destOrd="0" presId="urn:microsoft.com/office/officeart/2005/8/layout/cycle1"/>
    <dgm:cxn modelId="{D58716E6-5476-476C-BF33-66AAB1153434}" type="presParOf" srcId="{6D151C52-DA2C-42FA-9869-69C75961DAAA}" destId="{7FA7B7F4-1139-4816-96FE-92F485F3A134}" srcOrd="7" destOrd="0" presId="urn:microsoft.com/office/officeart/2005/8/layout/cycle1"/>
    <dgm:cxn modelId="{1946C90B-4A23-40B3-B53B-7C41C8D968DB}" type="presParOf" srcId="{6D151C52-DA2C-42FA-9869-69C75961DAAA}" destId="{752B54D1-49DB-4485-AB5B-16B22D823AE5}" srcOrd="8" destOrd="0" presId="urn:microsoft.com/office/officeart/2005/8/layout/cycle1"/>
    <dgm:cxn modelId="{1152B00A-A0F8-4B74-A0EC-91AEE8DCF08F}" type="presParOf" srcId="{6D151C52-DA2C-42FA-9869-69C75961DAAA}" destId="{132FE145-5347-4F53-8E02-CAA5AE58E24C}" srcOrd="9" destOrd="0" presId="urn:microsoft.com/office/officeart/2005/8/layout/cycle1"/>
    <dgm:cxn modelId="{14C62B90-89BA-49C6-8B2C-29B1E7DC01BD}" type="presParOf" srcId="{6D151C52-DA2C-42FA-9869-69C75961DAAA}" destId="{FC380BE6-A7DC-4C6C-859D-B7839F3F4EFD}" srcOrd="10" destOrd="0" presId="urn:microsoft.com/office/officeart/2005/8/layout/cycle1"/>
    <dgm:cxn modelId="{8C1BD0D6-1C96-4CBC-918F-C399041A04F3}" type="presParOf" srcId="{6D151C52-DA2C-42FA-9869-69C75961DAAA}" destId="{E0974590-031C-41C9-BA64-EBE11122F94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02C87-31AF-47AD-9E5B-8CB40A2186C3}">
      <dsp:nvSpPr>
        <dsp:cNvPr id="0" name=""/>
        <dsp:cNvSpPr/>
      </dsp:nvSpPr>
      <dsp:spPr>
        <a:xfrm>
          <a:off x="5524088" y="124940"/>
          <a:ext cx="1977670" cy="197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prze</a:t>
          </a: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gląd sposobu publikowania ofert</a:t>
          </a:r>
        </a:p>
      </dsp:txBody>
      <dsp:txXfrm>
        <a:off x="5524088" y="124940"/>
        <a:ext cx="1977670" cy="1977670"/>
      </dsp:txXfrm>
    </dsp:sp>
    <dsp:sp modelId="{DCFCA1B9-DDD6-4FE6-8C5C-C1938448A247}">
      <dsp:nvSpPr>
        <dsp:cNvPr id="0" name=""/>
        <dsp:cNvSpPr/>
      </dsp:nvSpPr>
      <dsp:spPr>
        <a:xfrm>
          <a:off x="1733793" y="251"/>
          <a:ext cx="6198927" cy="5586380"/>
        </a:xfrm>
        <a:prstGeom prst="circularArrow">
          <a:avLst>
            <a:gd name="adj1" fmla="val 6903"/>
            <a:gd name="adj2" fmla="val 465452"/>
            <a:gd name="adj3" fmla="val 548995"/>
            <a:gd name="adj4" fmla="val 20585553"/>
            <a:gd name="adj5" fmla="val 80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B50E02-8449-4CBB-BFB5-D0B1251216D1}">
      <dsp:nvSpPr>
        <dsp:cNvPr id="0" name=""/>
        <dsp:cNvSpPr/>
      </dsp:nvSpPr>
      <dsp:spPr>
        <a:xfrm>
          <a:off x="5524088" y="3484273"/>
          <a:ext cx="1977670" cy="197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sprawdzenie sposobu świadczenia usług</a:t>
          </a:r>
        </a:p>
      </dsp:txBody>
      <dsp:txXfrm>
        <a:off x="5524088" y="3484273"/>
        <a:ext cx="1977670" cy="1977670"/>
      </dsp:txXfrm>
    </dsp:sp>
    <dsp:sp modelId="{D47587CF-E760-4CAE-8F72-B1171DF3A42F}">
      <dsp:nvSpPr>
        <dsp:cNvPr id="0" name=""/>
        <dsp:cNvSpPr/>
      </dsp:nvSpPr>
      <dsp:spPr>
        <a:xfrm>
          <a:off x="1384505" y="251"/>
          <a:ext cx="6897503" cy="5586380"/>
        </a:xfrm>
        <a:prstGeom prst="circularArrow">
          <a:avLst>
            <a:gd name="adj1" fmla="val 6903"/>
            <a:gd name="adj2" fmla="val 465452"/>
            <a:gd name="adj3" fmla="val 6091566"/>
            <a:gd name="adj4" fmla="val 4385553"/>
            <a:gd name="adj5" fmla="val 80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A7B7F4-1139-4816-96FE-92F485F3A134}">
      <dsp:nvSpPr>
        <dsp:cNvPr id="0" name=""/>
        <dsp:cNvSpPr/>
      </dsp:nvSpPr>
      <dsp:spPr>
        <a:xfrm>
          <a:off x="2164755" y="3910639"/>
          <a:ext cx="1977670" cy="112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system</a:t>
          </a: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oceny usług</a:t>
          </a:r>
        </a:p>
      </dsp:txBody>
      <dsp:txXfrm>
        <a:off x="2164755" y="3910639"/>
        <a:ext cx="1977670" cy="1124938"/>
      </dsp:txXfrm>
    </dsp:sp>
    <dsp:sp modelId="{752B54D1-49DB-4485-AB5B-16B22D823AE5}">
      <dsp:nvSpPr>
        <dsp:cNvPr id="0" name=""/>
        <dsp:cNvSpPr/>
      </dsp:nvSpPr>
      <dsp:spPr>
        <a:xfrm>
          <a:off x="2040066" y="251"/>
          <a:ext cx="5586380" cy="5586380"/>
        </a:xfrm>
        <a:prstGeom prst="circularArrow">
          <a:avLst>
            <a:gd name="adj1" fmla="val 6903"/>
            <a:gd name="adj2" fmla="val 465452"/>
            <a:gd name="adj3" fmla="val 11348995"/>
            <a:gd name="adj4" fmla="val 9116703"/>
            <a:gd name="adj5" fmla="val 80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380BE6-A7DC-4C6C-859D-B7839F3F4EFD}">
      <dsp:nvSpPr>
        <dsp:cNvPr id="0" name=""/>
        <dsp:cNvSpPr/>
      </dsp:nvSpPr>
      <dsp:spPr>
        <a:xfrm>
          <a:off x="2164755" y="124940"/>
          <a:ext cx="1977670" cy="197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weryfikacja podmiotów świadczących usługi</a:t>
          </a:r>
        </a:p>
      </dsp:txBody>
      <dsp:txXfrm>
        <a:off x="2164755" y="124940"/>
        <a:ext cx="1977670" cy="1977670"/>
      </dsp:txXfrm>
    </dsp:sp>
    <dsp:sp modelId="{E0974590-031C-41C9-BA64-EBE11122F94C}">
      <dsp:nvSpPr>
        <dsp:cNvPr id="0" name=""/>
        <dsp:cNvSpPr/>
      </dsp:nvSpPr>
      <dsp:spPr>
        <a:xfrm>
          <a:off x="2040066" y="251"/>
          <a:ext cx="5586380" cy="5586380"/>
        </a:xfrm>
        <a:prstGeom prst="circularArrow">
          <a:avLst>
            <a:gd name="adj1" fmla="val 6903"/>
            <a:gd name="adj2" fmla="val 465452"/>
            <a:gd name="adj3" fmla="val 16748995"/>
            <a:gd name="adj4" fmla="val 15185553"/>
            <a:gd name="adj5" fmla="val 80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A683F-84F6-4B96-A662-FAD8A1A580B9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6023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846B0-EFBE-4AE9-B2A3-511D140487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70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0AA5C-104D-4F7D-A55C-A5198AB0AEF0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24B32-FBEF-4389-8AF9-03E9DF5B5E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33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93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dokumenty potwierdzające okresową weryfikację aktualności usługi, dane potwierdzające adaptację i aktualizację usług, 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dokumenty wskazujące źródła wiedzy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972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17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umowy na realizację usług, zapisy RODO w umowach, zapisy dot. licencji dostarczonych produktów (kursów/szkoleń i platformy) oraz praw autorskich, umowy dotyczące ochrony wizerunku osób, procedury, praktyki, zasady dotyczące bezpieczeństwa danych poufnych, informacje i zapisy dotyczące praw autorskich, przypisy i określenie źródeł, zgody pisemne na wykorzystanie wizerunku, licencje na wykorzystanie utworów, zapisy i klauzule dotyczące RODO, zasady przetwarzania i udostępniania danych, specyfikacja techniczna dotycząca bezpieczeństwa danych, procedury wewnętrzne, stosowane metody i narzędzia dotyczące bezpieczeństwa danych klienta;</a:t>
            </a:r>
            <a:r>
              <a:rPr lang="pl-PL" baseline="0" dirty="0"/>
              <a:t> </a:t>
            </a:r>
            <a:r>
              <a:rPr lang="pl-PL" dirty="0"/>
              <a:t>zapisy, klauzule, procedury dotyczące świadczenia usług drogą elektroniczną.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45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90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229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476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dokumenty potwierdzające stosowanie określonego modelu realizacji usługi, tj. koncepcje, scenariusze, konspekty, założenia, wytyczne; informacje odnoszące się do poszczególnych elementów przyjętego modelu i ich uzasadnienie</a:t>
            </a:r>
            <a:r>
              <a:rPr lang="pl-PL" baseline="0" dirty="0"/>
              <a:t>; </a:t>
            </a:r>
            <a:r>
              <a:rPr lang="pl-PL" dirty="0"/>
              <a:t>dane z ewaluacji usługi odnoszące się do skuteczności i efektywności przyjętego modelu realizacji usługi.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713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analizy i diagnozy potrzeb, preferencji i możliwości klientów;</a:t>
            </a:r>
            <a:r>
              <a:rPr lang="pl-PL" baseline="0" dirty="0"/>
              <a:t> </a:t>
            </a:r>
            <a:r>
              <a:rPr lang="pl-PL" dirty="0"/>
              <a:t>opisy wymagań klienta;</a:t>
            </a:r>
            <a:r>
              <a:rPr lang="pl-PL" baseline="0" dirty="0"/>
              <a:t> </a:t>
            </a:r>
            <a:r>
              <a:rPr lang="pl-PL" dirty="0"/>
              <a:t>rekomendacje środowiska realizacji usługi;</a:t>
            </a:r>
            <a:r>
              <a:rPr lang="pl-PL" baseline="0" dirty="0"/>
              <a:t> </a:t>
            </a:r>
            <a:r>
              <a:rPr lang="pl-PL" dirty="0"/>
              <a:t>specyfikacja - wymagania techniczne i organizacyjne;</a:t>
            </a:r>
            <a:r>
              <a:rPr lang="pl-PL" baseline="0" dirty="0"/>
              <a:t> </a:t>
            </a:r>
            <a:r>
              <a:rPr lang="pl-PL" dirty="0"/>
              <a:t>komunikacja z klientem dotycząca dopasowania środowiska realizacji usługi.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14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dokumentacja potwierdzająca kompetencje;</a:t>
            </a:r>
            <a:r>
              <a:rPr lang="pl-PL" baseline="0" dirty="0"/>
              <a:t> </a:t>
            </a:r>
            <a:r>
              <a:rPr lang="pl-PL" dirty="0"/>
              <a:t>dokumentacja projektowa, koncepcje, scenariusze;</a:t>
            </a:r>
            <a:r>
              <a:rPr lang="pl-PL" baseline="0" dirty="0"/>
              <a:t> </a:t>
            </a:r>
            <a:r>
              <a:rPr lang="pl-PL" dirty="0"/>
              <a:t>specyfikacje techniczne;</a:t>
            </a:r>
            <a:r>
              <a:rPr lang="pl-PL" baseline="0" dirty="0"/>
              <a:t> </a:t>
            </a:r>
            <a:r>
              <a:rPr lang="pl-PL" dirty="0"/>
              <a:t>licencje i certyfikaty;</a:t>
            </a:r>
            <a:r>
              <a:rPr lang="pl-PL" baseline="0" dirty="0"/>
              <a:t> </a:t>
            </a:r>
            <a:r>
              <a:rPr lang="pl-PL" dirty="0"/>
              <a:t>biblioteka materiałów;</a:t>
            </a:r>
            <a:r>
              <a:rPr lang="pl-PL" baseline="0" dirty="0"/>
              <a:t> </a:t>
            </a:r>
            <a:r>
              <a:rPr lang="pl-PL" dirty="0"/>
              <a:t>wykaz narzędzi.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021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dokumentacja projektowa;</a:t>
            </a:r>
            <a:r>
              <a:rPr lang="pl-PL" baseline="0" dirty="0"/>
              <a:t> </a:t>
            </a:r>
            <a:r>
              <a:rPr lang="pl-PL" dirty="0"/>
              <a:t>informacje dotyczące parametrów i standardów plików, informacje dotyczące parametrów i standardów urządzeń używanych do realizacji usługi;</a:t>
            </a:r>
            <a:r>
              <a:rPr lang="pl-PL" baseline="0" dirty="0"/>
              <a:t> </a:t>
            </a:r>
            <a:r>
              <a:rPr lang="pl-PL" dirty="0"/>
              <a:t>raporty z testowania produktu;</a:t>
            </a:r>
            <a:r>
              <a:rPr lang="pl-PL" baseline="0" dirty="0"/>
              <a:t> </a:t>
            </a:r>
            <a:r>
              <a:rPr lang="pl-PL" dirty="0"/>
              <a:t>informacje dotyczące systemów operacyjnych, przeglądarek internetowych i parametrów łączy;</a:t>
            </a:r>
            <a:r>
              <a:rPr lang="pl-PL" baseline="0" dirty="0"/>
              <a:t> </a:t>
            </a:r>
            <a:r>
              <a:rPr lang="pl-PL" dirty="0"/>
              <a:t>dokumentacja z przebiegu usługi; raport z publikacji kursu/szkolenia w narzędziu „</a:t>
            </a:r>
            <a:r>
              <a:rPr lang="pl-PL" dirty="0" err="1"/>
              <a:t>authoringowym</a:t>
            </a:r>
            <a:r>
              <a:rPr lang="pl-PL" dirty="0"/>
              <a:t>” ze wskazaniem wersji standardu SCORM lub innego.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65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744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/>
              <a:t>SUZ-9:</a:t>
            </a:r>
            <a:r>
              <a:rPr lang="pl-PL" baseline="0" dirty="0"/>
              <a:t> 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dokumenty projektowe: koncepcje, scenariusze, konspekty, założenia, wytyczne;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założenia projektowe, materiały przygotowane dla klientów;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dokumentacja dotycząca tworzenia materiałów, multimediów i treści wspierających proces uczenia się;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 z ewaluacji usługi odnoszące się do skuteczności i efektywności materiałów.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SUZ-10: oferty;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dokumentacja dotyczące rekomendacji pomocy technicznej; uzgodnienia w zakresie wsparcia technicznego; instruktaże i opisy;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dokumenty projektowe;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opisy ról i zakresów wsparcia;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rejestry działań;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raporty, protokoły; informacje z przebiegu usługi.</a:t>
            </a:r>
          </a:p>
          <a:p>
            <a:pPr lv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886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Instrukcje; specyfikacje techniczne, listy i zakresy uprawnień;</a:t>
            </a:r>
            <a:r>
              <a:rPr lang="pl-PL" baseline="0" dirty="0"/>
              <a:t> </a:t>
            </a:r>
            <a:r>
              <a:rPr lang="pl-PL" dirty="0"/>
              <a:t>dokumenty ofertowe, umowy;</a:t>
            </a:r>
            <a:r>
              <a:rPr lang="pl-PL" baseline="0" dirty="0"/>
              <a:t> </a:t>
            </a:r>
            <a:r>
              <a:rPr lang="pl-PL" dirty="0"/>
              <a:t>raporty;</a:t>
            </a:r>
            <a:r>
              <a:rPr lang="pl-PL" baseline="0" dirty="0"/>
              <a:t> </a:t>
            </a:r>
            <a:r>
              <a:rPr lang="pl-PL" dirty="0"/>
              <a:t>dane dotyczące komunikacji z klientami;</a:t>
            </a:r>
            <a:r>
              <a:rPr lang="pl-PL" baseline="0" dirty="0"/>
              <a:t> </a:t>
            </a:r>
            <a:r>
              <a:rPr lang="pl-PL" dirty="0"/>
              <a:t>zapisy w instrukcjach ze wskazaniem typów urządzeń na jakich będą uruchamiane;</a:t>
            </a:r>
            <a:r>
              <a:rPr lang="pl-PL" baseline="0" dirty="0"/>
              <a:t> </a:t>
            </a:r>
            <a:r>
              <a:rPr lang="pl-PL" dirty="0"/>
              <a:t>wyniki ewaluacji;</a:t>
            </a:r>
            <a:r>
              <a:rPr lang="pl-PL" baseline="0" dirty="0"/>
              <a:t> </a:t>
            </a:r>
            <a:r>
              <a:rPr lang="pl-PL" dirty="0"/>
              <a:t>dokumentacja uzgodnień z klientem;</a:t>
            </a:r>
            <a:r>
              <a:rPr lang="pl-PL" baseline="0" dirty="0"/>
              <a:t> </a:t>
            </a:r>
            <a:r>
              <a:rPr lang="pl-PL" dirty="0"/>
              <a:t>listy uczestników;</a:t>
            </a:r>
            <a:r>
              <a:rPr lang="pl-PL" baseline="0" dirty="0"/>
              <a:t> </a:t>
            </a:r>
            <a:r>
              <a:rPr lang="pl-PL" dirty="0"/>
              <a:t>raporty z listą logowań;</a:t>
            </a:r>
            <a:r>
              <a:rPr lang="pl-PL" baseline="0" dirty="0"/>
              <a:t> </a:t>
            </a:r>
            <a:r>
              <a:rPr lang="pl-PL" dirty="0"/>
              <a:t>opis założeń dotyczących dostępu klientów.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995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pomiary postępów i efektów uczenia się;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pecyfikacja techniczna dotycząca przetwarzania danych;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narzędzia do przechowywania danych;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oferty i uzgodnienia zawierające zakres/czas udostępniania i archiwizacji danych;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statystyki;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raporty.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159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262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463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092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941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05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660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67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466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035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896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pomiary postępów uczenia się; rozwiązania i przyjęte metody, narzędzia weryfikacji osiągnięcia efektów uczenia się w środowisku cyfrowym;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informacje zwrotne dla klientów; dane z ewaluacji; dane z komunikacji z klientami.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718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464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scenariusze i koncepcje usług;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opisy metod wspierających samodzielne angażowanie się;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 z ewaluacji;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informacje dotyczące aktywności uczących się;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informacje dotyczące przeglądu zastosowanych metod wspierających samodzielne angażowanie się.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968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422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referencje klientów;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prawa i licencje do zasobów służących do realizacji usług;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 kadry merytorycznej; strona internetowa Dostawcy Usług;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opisy tematyki i efektów usług;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dokumenty ofertowe;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publikacje eksperckie m.in. w ramach prowadzonych kanałów marketingowych (www, kanały SOME);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certyfikacje;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umowy o dystrybucji rozwiązań technologicznych lub dokumentacja rozwiązań autorskich;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opisy posiadanych zasobów technicznych i bibliotek merytorycznych;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informacja o stosowanych technologiach, metodach i narzędziach.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652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8780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Paweł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42B71-2E54-49F8-9796-91EA62C2CCC8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858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Paweł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42B71-2E54-49F8-9796-91EA62C2CCC8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17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361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Paweł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42B71-2E54-49F8-9796-91EA62C2CCC8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8279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59F40-0B9B-4C6C-9D5A-79C0C41A33A1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86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Źródła dowodów: umowy/kontrakty, oferty, konspekty i dokumenty projektowe, opisy projektów, notatki z wzajemnych uzgodnień, oficjalne komunikaty kierowane do klientów, materiały dotyczące przebiegu usługi, materiały ewaluacyjne, raporty.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72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49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9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06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37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owy + logo partn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2364401"/>
            <a:ext cx="11257087" cy="1689100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prezentacji (Times New Roman, 36 </a:t>
            </a:r>
            <a:r>
              <a:rPr lang="pl-PL" dirty="0" err="1"/>
              <a:t>pt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spc="-20" dirty="0" err="1"/>
              <a:t>Offic</a:t>
            </a:r>
            <a:r>
              <a:rPr lang="pl-PL" spc="-2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5" dirty="0"/>
              <a:t>lam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5" dirty="0" err="1"/>
              <a:t>inihitat</a:t>
            </a:r>
            <a:r>
              <a:rPr lang="pl-PL" spc="-5" dirty="0"/>
              <a:t> </a:t>
            </a:r>
            <a:r>
              <a:rPr lang="pl-PL" spc="-10" dirty="0" err="1"/>
              <a:t>ommo-loris</a:t>
            </a:r>
            <a:r>
              <a:rPr lang="pl-PL" spc="-10" dirty="0"/>
              <a:t> </a:t>
            </a:r>
            <a:r>
              <a:rPr lang="pl-PL" spc="-5" dirty="0" err="1"/>
              <a:t>etur</a:t>
            </a:r>
            <a:endParaRPr lang="pl-PL" dirty="0"/>
          </a:p>
        </p:txBody>
      </p:sp>
      <p:sp>
        <p:nvSpPr>
          <p:cNvPr id="28" name="Symbol zastępczy tekstu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9506" y="4249281"/>
            <a:ext cx="8298494" cy="11223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Podtytuł prezentacji (Calibri, 24 </a:t>
            </a:r>
            <a:r>
              <a:rPr lang="pl-PL" dirty="0" err="1"/>
              <a:t>pt</a:t>
            </a:r>
            <a:r>
              <a:rPr lang="pl-PL" dirty="0"/>
              <a:t>)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endParaRPr lang="pl-PL" dirty="0"/>
          </a:p>
        </p:txBody>
      </p:sp>
      <p:sp>
        <p:nvSpPr>
          <p:cNvPr id="29" name="Symbol zastępczy tekstu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9506" y="5567424"/>
            <a:ext cx="8298494" cy="3530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r>
              <a:rPr lang="pl-PL" dirty="0"/>
              <a:t>Imię Nazwisko, Data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3" hasCustomPrompt="1"/>
          </p:nvPr>
        </p:nvSpPr>
        <p:spPr>
          <a:xfrm>
            <a:off x="8882717" y="499600"/>
            <a:ext cx="2817283" cy="75303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pl-PL" dirty="0"/>
              <a:t>Logo partnera</a:t>
            </a:r>
          </a:p>
        </p:txBody>
      </p:sp>
    </p:spTree>
    <p:extLst>
      <p:ext uri="{BB962C8B-B14F-4D97-AF65-F5344CB8AC3E}">
        <p14:creationId xmlns:p14="http://schemas.microsoft.com/office/powerpoint/2010/main" val="27964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jęcie +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5641926"/>
            <a:ext cx="5461087" cy="3048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pl-PL" dirty="0"/>
              <a:t>Kliknij, aby dodać źródło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6267669" y="1844674"/>
            <a:ext cx="5580000" cy="4114063"/>
          </a:xfr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65113" indent="-228600"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defRPr sz="1800"/>
            </a:lvl2pPr>
            <a:lvl3pPr marL="539750" indent="-228600">
              <a:buFont typeface="Arial" panose="020B0604020202020204" pitchFamily="34" charset="0"/>
              <a:buChar char="•"/>
              <a:defRPr sz="1600"/>
            </a:lvl3pPr>
            <a:lvl4pPr marL="804863" indent="-228600">
              <a:buFont typeface="Times New Roman" panose="02020603050405020304" pitchFamily="18" charset="0"/>
              <a:buChar char="̵"/>
              <a:tabLst>
                <a:tab pos="895350" algn="l"/>
              </a:tabLst>
              <a:defRPr sz="1400"/>
            </a:lvl4pPr>
            <a:lvl5pPr marL="1828800" indent="0">
              <a:buNone/>
              <a:defRPr sz="2100"/>
            </a:lvl5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442912" y="1844674"/>
            <a:ext cx="5461087" cy="37521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324914"/>
            <a:ext cx="9712481" cy="8270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28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9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jęcia + teks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4285674"/>
            <a:ext cx="11401087" cy="1567024"/>
          </a:xfrm>
        </p:spPr>
        <p:txBody>
          <a:bodyPr lIns="0" tIns="0" rIns="0" bIns="0">
            <a:normAutofit/>
          </a:bodyPr>
          <a:lstStyle>
            <a:lvl1pPr marL="0" indent="0" defTabSz="35718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Times New Roman" panose="02020603050405020304" pitchFamily="18" charset="0"/>
              <a:buNone/>
              <a:defRPr sz="1800" b="0"/>
            </a:lvl1pPr>
            <a:lvl2pPr marL="288000" marR="0" indent="-228600" algn="l" defTabSz="5381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tabLst/>
              <a:defRPr sz="1800"/>
            </a:lvl2pPr>
            <a:lvl3pPr marL="504000">
              <a:defRPr sz="1600"/>
            </a:lvl3pPr>
            <a:lvl4pPr marL="792000" indent="-228600">
              <a:buFont typeface="Times New Roman" panose="02020603050405020304" pitchFamily="18" charset="0"/>
              <a:buChar char="̵"/>
              <a:defRPr sz="1400"/>
            </a:lvl4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442913" y="1855273"/>
            <a:ext cx="3481086" cy="216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4406180" y="1855273"/>
            <a:ext cx="3481086" cy="216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8369447" y="1855273"/>
            <a:ext cx="3481086" cy="216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87" y="324914"/>
            <a:ext cx="9715345" cy="8270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28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483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yk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072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ymbol zastępczy wykresu 3"/>
          <p:cNvSpPr>
            <a:spLocks noGrp="1"/>
          </p:cNvSpPr>
          <p:nvPr>
            <p:ph type="chart" sz="quarter" idx="13"/>
          </p:nvPr>
        </p:nvSpPr>
        <p:spPr>
          <a:xfrm>
            <a:off x="442912" y="1844675"/>
            <a:ext cx="11401087" cy="378346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1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5641926"/>
            <a:ext cx="11401088" cy="3048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pl-PL" dirty="0"/>
              <a:t>Kliknij, aby dodać źródło</a:t>
            </a:r>
          </a:p>
        </p:txBody>
      </p:sp>
      <p:sp>
        <p:nvSpPr>
          <p:cNvPr id="10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324914"/>
            <a:ext cx="9708812" cy="8270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28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22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324914"/>
            <a:ext cx="9752012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sekcji (Times New Roman, 28 </a:t>
            </a:r>
            <a:r>
              <a:rPr lang="pl-PL" dirty="0" err="1"/>
              <a:t>pt</a:t>
            </a:r>
            <a:r>
              <a:rPr lang="pl-PL" dirty="0"/>
              <a:t>)</a:t>
            </a:r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DCEF83E4-8D03-4B5B-B10E-D3CD130177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2912" y="1844675"/>
            <a:ext cx="3301087" cy="372123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C23DF372-F539-46A0-9140-8CECEA91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8704" y="1844675"/>
            <a:ext cx="7735296" cy="33331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2"/>
                </a:solidFill>
              </a:rPr>
              <a:t>Imię Nazwisko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930A5F8C-4523-44B2-BB5D-607C75893D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8704" y="2207925"/>
            <a:ext cx="7735296" cy="32719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Stanowisko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B7AFCBE-5B80-4899-887D-F1C23D7B3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704" y="2678545"/>
            <a:ext cx="7735296" cy="2887368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>
              <a:solidFill>
                <a:srgbClr val="6267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tel.: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 err="1">
                <a:solidFill>
                  <a:srgbClr val="626769"/>
                </a:solidFill>
              </a:rPr>
              <a:t>mob</a:t>
            </a:r>
            <a:r>
              <a:rPr lang="pl-PL" spc="-10" dirty="0">
                <a:solidFill>
                  <a:srgbClr val="626769"/>
                </a:solidFill>
              </a:rPr>
              <a:t>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e-mail: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www.paih.pl</a:t>
            </a:r>
          </a:p>
        </p:txBody>
      </p:sp>
    </p:spTree>
    <p:extLst>
      <p:ext uri="{BB962C8B-B14F-4D97-AF65-F5344CB8AC3E}">
        <p14:creationId xmlns:p14="http://schemas.microsoft.com/office/powerpoint/2010/main" val="256087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 kolum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sz="quarter" idx="13" hasCustomPrompt="1"/>
          </p:nvPr>
        </p:nvSpPr>
        <p:spPr>
          <a:xfrm>
            <a:off x="2639800" y="1458999"/>
            <a:ext cx="9120000" cy="374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Podtytuł/Nagłówek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39800" y="1855374"/>
            <a:ext cx="9120000" cy="3997325"/>
          </a:xfrm>
        </p:spPr>
        <p:txBody>
          <a:bodyPr lIns="0" tIns="0" rIns="0" bIns="0"/>
          <a:lstStyle>
            <a:lvl1pPr marL="0" indent="0" defTabSz="26789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Times New Roman" panose="02020603050405020304" pitchFamily="18" charset="0"/>
              <a:buNone/>
              <a:defRPr sz="1350" b="0"/>
            </a:lvl1pPr>
            <a:lvl2pPr marL="216000" marR="0" indent="-171450" algn="l" defTabSz="403622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tabLst/>
              <a:defRPr sz="1350"/>
            </a:lvl2pPr>
            <a:lvl3pPr marL="378000">
              <a:defRPr sz="1200"/>
            </a:lvl3pPr>
            <a:lvl4pPr marL="594000" indent="-171450">
              <a:buFont typeface="Times New Roman" panose="02020603050405020304" pitchFamily="18" charset="0"/>
              <a:buChar char="̵"/>
              <a:defRPr sz="1050"/>
            </a:lvl4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072000" y="6213603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2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2F15ECB9-E9A3-4BE7-8BCC-FC3BA2BE84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484" y="324913"/>
            <a:ext cx="9110125" cy="126489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>
                <a:latin typeface="+mj-lt"/>
              </a:defRPr>
            </a:lvl1pPr>
          </a:lstStyle>
          <a:p>
            <a:pPr lvl="0"/>
            <a:r>
              <a:rPr lang="pl-PL" dirty="0"/>
              <a:t>Tytuł prezentacji (Times New Roman, 28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550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3088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23EB92-0CC8-4A9C-8C8C-4F276DBA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95FA-89FC-4C8D-AB53-12AF5A50E436}" type="datetimeFigureOut">
              <a:rPr lang="pl-PL"/>
              <a:pPr>
                <a:defRPr/>
              </a:pPr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B2C348-8DCC-4B73-8EF2-8F96E4F8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FA188E-473A-49E8-A4A5-723E7478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583" y="6360665"/>
            <a:ext cx="327659" cy="246221"/>
          </a:xfrm>
        </p:spPr>
        <p:txBody>
          <a:bodyPr/>
          <a:lstStyle>
            <a:lvl1pPr>
              <a:defRPr/>
            </a:lvl1pPr>
          </a:lstStyle>
          <a:p>
            <a:fld id="{5EBAFCEC-4F99-468B-B94E-F9CAD12E3F8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5380266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e kontaktow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1844675"/>
            <a:ext cx="7669471" cy="151117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5" dirty="0">
                <a:solidFill>
                  <a:srgbClr val="626769"/>
                </a:solidFill>
              </a:rPr>
              <a:t>Adres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4055288"/>
            <a:ext cx="7669471" cy="1517904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5" dirty="0">
                <a:solidFill>
                  <a:srgbClr val="626769"/>
                </a:solidFill>
              </a:rPr>
              <a:t>Kontakt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" y="5920509"/>
            <a:ext cx="5761038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0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964" y="3281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ACF7-F0A0-4A91-BFC8-73FFE143871A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B16D-D7FB-4722-A93E-B27BAD17AA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7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6" r:id="rId2"/>
    <p:sldLayoutId id="2147483718" r:id="rId3"/>
    <p:sldLayoutId id="2147483719" r:id="rId4"/>
    <p:sldLayoutId id="2147483743" r:id="rId5"/>
    <p:sldLayoutId id="2147483744" r:id="rId6"/>
    <p:sldLayoutId id="2147483745" r:id="rId7"/>
    <p:sldLayoutId id="214748374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pos="1345" userDrawn="1">
          <p15:clr>
            <a:srgbClr val="F26B43"/>
          </p15:clr>
        </p15:guide>
        <p15:guide id="3" pos="2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erwis-uslugirozwojowe.parp.gov.pl/component/content/article/62747:audyt-funkcjonowania-podmiotow-w-bazie-uslug-rozwojowych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ogolne-zasady-przetwarzania-danych-osobowych-w-ramach-funduszy-europejskic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p.gov.pl/ami" TargetMode="External"/><Relationship Id="rId2" Type="http://schemas.openxmlformats.org/officeDocument/2006/relationships/hyperlink" Target="mailto:aminnowacji@parp.gov.pl" TargetMode="Externa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2300375-A4A8-41AF-98A4-6D44A58E10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539AD05-881C-471C-BCFA-6E5505008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1402080"/>
            <a:ext cx="10149840" cy="2143760"/>
          </a:xfrm>
        </p:spPr>
        <p:txBody>
          <a:bodyPr/>
          <a:lstStyle/>
          <a:p>
            <a:pPr algn="ctr"/>
            <a:r>
              <a:rPr lang="pl-PL" sz="4600" b="1" dirty="0">
                <a:latin typeface="Arial" panose="020B0604020202020204" pitchFamily="34" charset="0"/>
                <a:cs typeface="Arial" panose="020B0604020202020204" pitchFamily="34" charset="0"/>
              </a:rPr>
              <a:t>Wszystko o audytach </a:t>
            </a:r>
          </a:p>
          <a:p>
            <a:pPr algn="ctr"/>
            <a:r>
              <a:rPr lang="pl-PL" sz="4600" b="1" dirty="0">
                <a:latin typeface="Arial" panose="020B0604020202020204" pitchFamily="34" charset="0"/>
                <a:cs typeface="Arial" panose="020B0604020202020204" pitchFamily="34" charset="0"/>
              </a:rPr>
              <a:t>u Dostawców Usług </a:t>
            </a:r>
          </a:p>
          <a:p>
            <a:pPr algn="ctr"/>
            <a:r>
              <a:rPr lang="pl-PL" sz="4600" b="1" dirty="0">
                <a:latin typeface="Arial" panose="020B0604020202020204" pitchFamily="34" charset="0"/>
                <a:cs typeface="Arial" panose="020B0604020202020204" pitchFamily="34" charset="0"/>
              </a:rPr>
              <a:t>w BUR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16560" y="4531360"/>
            <a:ext cx="8422640" cy="1517533"/>
          </a:xfrm>
        </p:spPr>
        <p:txBody>
          <a:bodyPr/>
          <a:lstStyle/>
          <a:p>
            <a:r>
              <a:rPr lang="pl-PL" dirty="0"/>
              <a:t>Monika Mangos-Glinka,</a:t>
            </a:r>
          </a:p>
          <a:p>
            <a:r>
              <a:rPr lang="pl-PL" dirty="0"/>
              <a:t>Weronika Dałek, </a:t>
            </a:r>
          </a:p>
          <a:p>
            <a:r>
              <a:rPr lang="pl-PL" dirty="0"/>
              <a:t>Jacek Pisarek - Departament Rozwoju Kadr w Przedsiębiorstwach, PARP </a:t>
            </a:r>
          </a:p>
        </p:txBody>
      </p:sp>
    </p:spTree>
    <p:extLst>
      <p:ext uri="{BB962C8B-B14F-4D97-AF65-F5344CB8AC3E}">
        <p14:creationId xmlns:p14="http://schemas.microsoft.com/office/powerpoint/2010/main" val="97063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>
          <a:xfrm>
            <a:off x="442912" y="1270000"/>
            <a:ext cx="11401088" cy="5103446"/>
          </a:xfrm>
        </p:spPr>
        <p:txBody>
          <a:bodyPr anchor="t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</a:rPr>
              <a:t>AUDYT STACJONARNY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przeprowadzony jest w głównej siedzibie podmiotu (adres wskazany w Bazie Usług Rozwojowych). Za zgodą PARP, istnieje także możliwość przeprowadzenia audytu w innym wskazanym miejscu (dotyczy sytuacji, gdy większość niezbędnych do przeprowadzenia audytu dokumentów znajduje się poza siedzibą podmiotu).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</a:rPr>
              <a:t>AUDYT ZDALNY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polega na badaniu wybranych przez audytorów, a przesłanych przez podmiot w bezpieczny sposób, przed rozpoczęciem audytu dokumentów podpisanych elektronicznym podpisem kwalifikowanym przez podmiot oraz na przeprowadzeniu niezbędnej liczby wideo/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tele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-konferencji zespołu audytorskiego z osobami uprawnionymi do reprezentowania podmiotu przeprowadzonych w czasie dwóch dni trwania audytu, a także na przeprowadzeniu zdalnego monitoringu usługi prowadzonej w formie zdalnej. Jeśli podmiot świadczy usługi stacjonarne to audyt również się odbywa w sposób stacjonarny.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72628" y="131875"/>
            <a:ext cx="9708812" cy="437086"/>
          </a:xfrm>
        </p:spPr>
        <p:txBody>
          <a:bodyPr/>
          <a:lstStyle/>
          <a:p>
            <a:pPr lvl="0"/>
            <a:r>
              <a:rPr lang="pl-PL" b="1" dirty="0">
                <a:solidFill>
                  <a:srgbClr val="626769"/>
                </a:solidFill>
                <a:latin typeface="Calibri" panose="020F0502020204030204"/>
              </a:rPr>
              <a:t>FORMY PRZEPROWADZANIA AUDYTÓW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892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>
          <a:xfrm>
            <a:off x="402272" y="1432560"/>
            <a:ext cx="11401088" cy="5103446"/>
          </a:xfrm>
        </p:spPr>
        <p:txBody>
          <a:bodyPr anchor="t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2"/>
                </a:solidFill>
              </a:rPr>
              <a:t>AUDYT MIESZANY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składa się z części zdalnej i stacjonarnej. Audyt w formie mieszanej przeprowadza się w przypadku, gdy po części zdalnej audytu, zespół audytorski nie jest w stanie określić czy podmiot spełnia wymogi określone w rozporządzeniu BUR bądź wobec podmiotów, które nie prowadzą usług zdalnych. W przypadku braku możliwości wydania opinii zapewniającej, przeprowadza się w miejscu prowadzenia działalności podmiotu, jednodniową uzupełniającą wizytę audytową w celu uzyskania informacji niezbędnych do opracowania raportu z audytu bądź odbycia wizytacji usługi świadczonej stacjonarnie.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 celu przygotowania się do audytu rekomendujemy przeprowadzenie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samooceny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zgodnie z podanym w arkuszu zakresem audytu.</a:t>
            </a:r>
          </a:p>
          <a:p>
            <a:pPr>
              <a:lnSpc>
                <a:spcPct val="114000"/>
              </a:lnSpc>
            </a:pP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Link informacji o audytach i arkusza samooceny </a:t>
            </a: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https://serwis-uslugirozwojowe.parp.gov.pl/component/content/article/62747:audyt-funkcjonowania-podmiotow-w-bazie-uslug-rozwojowych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72628" y="131875"/>
            <a:ext cx="9708812" cy="437086"/>
          </a:xfrm>
        </p:spPr>
        <p:txBody>
          <a:bodyPr/>
          <a:lstStyle/>
          <a:p>
            <a:pPr lvl="0"/>
            <a:r>
              <a:rPr lang="pl-PL" b="1" dirty="0">
                <a:solidFill>
                  <a:srgbClr val="626769"/>
                </a:solidFill>
                <a:latin typeface="Calibri" panose="020F0502020204030204"/>
              </a:rPr>
              <a:t>FORMY PRZEPROWADZANIA AUDYTÓW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8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1F73C4-C64B-4AF1-89DB-8320D34A72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35" name="Symbol zastępczy tekstu 34">
            <a:extLst>
              <a:ext uri="{FF2B5EF4-FFF2-40B4-BE49-F238E27FC236}">
                <a16:creationId xmlns:a16="http://schemas.microsoft.com/office/drawing/2014/main" id="{1756A006-F0A5-40D5-8399-7AD2BB1A97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1828" y="193347"/>
            <a:ext cx="9895841" cy="827087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latin typeface="+mn-lt"/>
              </a:rPr>
              <a:t>RODZAJE AUDYTÓW FUNKCJONOWANIA DOSTAWCÓW USŁUG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latin typeface="+mn-lt"/>
              </a:rPr>
              <a:t>W BUR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48640" y="1503143"/>
            <a:ext cx="110043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tx2"/>
                </a:solidFill>
              </a:rPr>
              <a:t>PLANOWE:												DORAŹNE:</a:t>
            </a:r>
          </a:p>
          <a:p>
            <a:r>
              <a:rPr lang="pl-PL" sz="2400" b="1" dirty="0">
                <a:solidFill>
                  <a:schemeClr val="tx2"/>
                </a:solidFill>
              </a:rPr>
              <a:t>														</a:t>
            </a:r>
          </a:p>
          <a:p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PODMIOTÓW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(STACJONARNE/ ZDALNE)				a)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 PODMIOTÓW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(STACJONARNE)</a:t>
            </a:r>
          </a:p>
          <a:p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														b)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USŁUG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(STACJONARNE/ ZDALNE)</a:t>
            </a:r>
          </a:p>
          <a:p>
            <a:endParaRPr lang="pl-PL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Powiadomienie o audycie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na 14 dni przed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			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Brak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powiadomienia o audycie</a:t>
            </a:r>
          </a:p>
          <a:p>
            <a:endParaRPr lang="pl-PL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														Może być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doraźną reakcją na 															uprawdopodobnione informacje o 														potencjalnej niezgodności danych 														podanych przez DU w KD i KU ze 														stanem faktycznym.</a:t>
            </a:r>
            <a:endParaRPr lang="pl-PL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2043748" y="263954"/>
            <a:ext cx="9708812" cy="827087"/>
          </a:xfrm>
        </p:spPr>
        <p:txBody>
          <a:bodyPr/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POTENCJALE TECHNICZNYM (1)</a:t>
            </a:r>
            <a:endParaRPr lang="pl-PL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4082" y="1407138"/>
            <a:ext cx="1073586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I.1. Czy dostawca usług posiada wyposażenie biurowe zapewniające właściwe przechowywanie dokumentacji związanej ze świadczeniem usług rozwojowych (§ 4 ust. 1 pkt 1)?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Na jakich warunkach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korzysta z siedziby (umowa najmu, akt własności)?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Gdzie i w jaki sposób przechowywana jest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dokumentacja papierowa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związana ze świadczeniem usług rozwojowych?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dokumentacja papierowa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dotycząca realizacji usługi jest odpowiednio zabezpieczona przed dostępem osób postronnych?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 jaki sposób przechowywana jest dokumentacja prowadzona w sposób elektroniczny?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dokumentacja elektroniczna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jest należycie zabezpieczona?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Kto ma do niej dostęp?</a:t>
            </a:r>
          </a:p>
          <a:p>
            <a:pPr>
              <a:spcBef>
                <a:spcPts val="1200"/>
              </a:spcBef>
            </a:pP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5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52308" y="115475"/>
            <a:ext cx="9708812" cy="827087"/>
          </a:xfrm>
        </p:spPr>
        <p:txBody>
          <a:bodyPr/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POTENCJALE TECHNICZNYM (2)</a:t>
            </a:r>
            <a:endParaRPr lang="pl-PL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2872" y="960564"/>
            <a:ext cx="11881168" cy="606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I.2 Czy dostawca usług dysponuje urządzeniami technicznymi zapewniającymi właściwą obsługę podmiotów korzystających z usług rozwojowych oraz łączność z tymi podmiotami i z innymi dostawca usług wpisanymi do rejestru, w szczególności sprzętem komputerowym wraz z oprogramowaniem biurowym oraz sprzętem zapewniającym możliwość korzystania z usług telefonicznych i usług dostępu do Internetu (§ 4 ust. 1 pkt 2)?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 Jaki sprzęt komputerowy wraz z jakim oprogramowaniem posiada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i kto z niego korzysta?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 Czy oprogramowanie jest legalne? Czy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dowody kupna sprzętu komputerowego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i oprogramowania?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 Z jakich urządzeń telekomunikacyjnych korzysta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 procesie obsługi klienta?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4) Czy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dowody kupna/ leasingu ww. urządzeń telekomunikacyjnych?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5) W jaki sposób zapewniony jest dostęp do Internetu?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6) W jaki sposób zapewniona jest możliwość korzystania z usług telefonicznych?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7) Czy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wykorzystuje jeszcze inny sprzęt (biurowy: drukarka, urządzenie wielofunkcyjne; samochody itp.)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8) Kto jest odpowiedzialny za odpowiedni stan urządzeń technicznych i ich serwisowanie?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2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2084388" y="284274"/>
            <a:ext cx="9708812" cy="827087"/>
          </a:xfrm>
        </p:spPr>
        <p:txBody>
          <a:bodyPr/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POTENCJALE TECHNICZNYM (3)</a:t>
            </a:r>
            <a:endParaRPr lang="pl-PL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8480" y="1280160"/>
            <a:ext cx="10735868" cy="540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I.3 Czy dostawca usług prowadzi ewidencję zrealizowanych usług rozwojowych, obejmującą w szczególności dane usługobiorców (§ 4 ust. 1 pkt 3)?</a:t>
            </a:r>
          </a:p>
          <a:p>
            <a:pPr marL="914400" lvl="1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 jaki sposób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ewidencjonuje planowane i zrealizowane usługi? Czy papierowo czy elektronicznie?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ewidencja zawiera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(co najmniej) dane usługobiorców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? Zgodnie z definicją "usługobiorcy – należy przez to rozumieć przedsiębiorcę lub jego pracownika korzystającego z usług rozwojowych„. Należy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co najmniej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wskazać nazwiska pracowników (jeśli są pracownikami MŚP) lub nazwisko przedsiębiorcy (os. fizycznej prowadzącej działalność gospodarczą).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Kto ma dostęp do ewidencji? 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Kto odpowiada za wprowadzanie danych do ewidencji?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dane są wprowadzane na bieżąco?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6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44130" y="324914"/>
            <a:ext cx="9899870" cy="827087"/>
          </a:xfrm>
        </p:spPr>
        <p:txBody>
          <a:bodyPr/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POTENCJALE EKONOMICZNYM (1)</a:t>
            </a:r>
            <a:endParaRPr lang="pl-PL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42912" y="1771761"/>
            <a:ext cx="10799911" cy="305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II.1 Czy dostawca usług nie posiada zaległości z tytułu podatków lub z tytułu składek na ubezpieczenia społeczne oraz zdrowotne (§ 5 ust. 1 pkt 1)?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przedstawił zaświadczenia ZUS/ US?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 przypadku spółek cywilnych należy uwzględnić zaświadczenia zarówno wydane na spółkę jak i poszczególnych wspólników. Majątek spółki cywilnej (tzw. współwłasność łączna) jest majątkiem wspólnym wspólników, a za długi spółki cywilnej wspólnicy odpowiadają solidarnie całym swoim majątkiem, w tym także swoim majątkiem odrębnym od majątku spółki.</a:t>
            </a:r>
            <a:b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44130" y="324914"/>
            <a:ext cx="9899870" cy="827087"/>
          </a:xfrm>
        </p:spPr>
        <p:txBody>
          <a:bodyPr/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POTENCJALE EKONOMICZNYM (2)</a:t>
            </a:r>
            <a:endParaRPr lang="pl-PL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09266" y="1626057"/>
            <a:ext cx="11882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II.2 Czy dostawca usług nie pozostaje pod zarządem komisarycznym?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 Zebranie oświadczenia od przedstawiciela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dostawcy usług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+ weryfikacja KRS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II.3 Czy wobec dostawcy usług nie został złożony wniosek o ogłoszenie upadłości?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1) Zebranie oświadczenia od przedstawiciela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dostawcy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+ weryfikacja KRS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CEiDG</a:t>
            </a: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II.4 Czy wobec dostawca usług nie zostało wszczęte postępowanie likwidacyjne, naprawcze lub 	restrukturyzacyjne?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 Zebranie oświadczenia od przedstawiciela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dostawcy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+ weryfikacja KRS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CEiDG</a:t>
            </a: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97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44130" y="324914"/>
            <a:ext cx="9899870" cy="827087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POTENCJALE KADROWYM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41312" y="1431040"/>
            <a:ext cx="11401088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III.1 Czy dostawca usług świadczący usługi rozwojowe zapewnia ich realizację przez osoby, które posiadają doświadczenie zawodowe lub kwalifikacje adekwatne do świadczonych usług (§ 6 ust. 1 )?</a:t>
            </a:r>
          </a:p>
          <a:p>
            <a:pPr marL="914400" lvl="1" indent="-457200">
              <a:lnSpc>
                <a:spcPct val="114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 jaki sposób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rekrutuje osoby prowadzące usługi rozwojowe?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Jakie są kryteria rekrutacji oraz wymagane kwalifikacje i doświadczenie?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 jaki sposób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weryfikuje/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dokumentuje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informacje o posiadanych kwalifikacjach </a:t>
            </a:r>
          </a:p>
          <a:p>
            <a:pPr lvl="1">
              <a:lnSpc>
                <a:spcPct val="114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	i doświadczeniu trenerów?</a:t>
            </a:r>
          </a:p>
          <a:p>
            <a:pPr marL="914400" lvl="1" indent="-457200">
              <a:lnSpc>
                <a:spcPct val="114000"/>
              </a:lnSpc>
              <a:buAutoNum type="arabicParenR" startAt="4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Jakie usługi rozwojowe zostały zrealizowane przez wybranych do próby trenerów? </a:t>
            </a:r>
          </a:p>
          <a:p>
            <a:pPr marL="914400" lvl="1" indent="-457200">
              <a:lnSpc>
                <a:spcPct val="114000"/>
              </a:lnSpc>
              <a:buAutoNum type="arabicParenR" startAt="4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trenerzy podnoszą swoje kwalifikacje?</a:t>
            </a:r>
          </a:p>
          <a:p>
            <a:pPr lvl="1">
              <a:lnSpc>
                <a:spcPct val="114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6) 	Czy wyniki ankiet ewaluacyjnych/referencje potwierdzają wysokie kwalifikacje trenerów?</a:t>
            </a:r>
          </a:p>
          <a:p>
            <a:pPr lvl="1">
              <a:lnSpc>
                <a:spcPct val="114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7)	Jakie są formy zawierania umów z trenerami?</a:t>
            </a:r>
          </a:p>
          <a:p>
            <a:pPr>
              <a:lnSpc>
                <a:spcPct val="114000"/>
              </a:lnSpc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9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44130" y="202994"/>
            <a:ext cx="9899870" cy="827087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ZASADACH ETYKI ZAWODOWEJ (1)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8752" y="1202801"/>
            <a:ext cx="11749088" cy="553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IV.1 Czy dostawca usług przestrzega zasad wolnej i uczciwej konkurencji oraz równego traktowania wszystkich uczestników obrotu gospodarczego (§ 8 pkt 1)?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 jaki sposób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zapewnia przestrzeganie zasad wolnej i uczciwej konkurencji oraz równego traktowania wszystkich uczestników obrotu gospodarczego? Czy posiada wewnętrzne regulacje w tym zakresie? (pisemne oświadczenie od przedstawiciela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dostawcy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).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miało miejsce zakwestionowanie przestrzegania zasad wolnej i uczciwej konkurencji oraz równego traktowania wszystkich uczestników obrotu gospodarczego? Czy w tym zakresie były jakieś spory?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ceny usług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 BUR z dofinansowaniem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są tożsame z cenami usług komercyjnych realizowanych przez dostawcę usług lub porównywalne do podobnych usług na rynku?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nie szkaluje organizacji z otoczenia zewnętrznego, nie uczestniczy w zmowie cenowej, nie „ustawia” przetargów/ postępowań konkursowych?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miały miejsca incydenty korupcyjne i nierówne traktowanie podmiotów zewnętrznych na podstawie analizy przestrzeni internetowej?</a:t>
            </a:r>
          </a:p>
          <a:p>
            <a:pPr>
              <a:spcBef>
                <a:spcPts val="600"/>
              </a:spcBef>
            </a:pP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088684" y="349677"/>
            <a:ext cx="9702800" cy="638175"/>
          </a:xfrm>
        </p:spPr>
        <p:txBody>
          <a:bodyPr/>
          <a:lstStyle/>
          <a:p>
            <a:r>
              <a:rPr lang="pl-PL" b="1" dirty="0">
                <a:latin typeface="+mn-lt"/>
              </a:rPr>
              <a:t>Baza Usług Rozwojowych – już 5 lat na polskim rynku </a:t>
            </a:r>
          </a:p>
        </p:txBody>
      </p:sp>
      <p:sp>
        <p:nvSpPr>
          <p:cNvPr id="5" name="Owal 4"/>
          <p:cNvSpPr/>
          <p:nvPr/>
        </p:nvSpPr>
        <p:spPr>
          <a:xfrm>
            <a:off x="5769599" y="1853053"/>
            <a:ext cx="2340970" cy="2360000"/>
          </a:xfrm>
          <a:prstGeom prst="ellipse">
            <a:avLst/>
          </a:prstGeom>
          <a:solidFill>
            <a:srgbClr val="860000">
              <a:alpha val="8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chemeClr val="bg1"/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9434173" y="1853053"/>
            <a:ext cx="1932341" cy="83838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r>
              <a:rPr lang="pl-PL" dirty="0"/>
              <a:t>wspiera rodzimy rynek usług rozwojowych 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67521" y="3100098"/>
            <a:ext cx="2340970" cy="98201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lang="pl-PL" dirty="0"/>
              <a:t>łączy firmy szkoleniowe  z osobami chcącymi rozwijać  kompetencje i kwalifikacje,  </a:t>
            </a:r>
          </a:p>
        </p:txBody>
      </p:sp>
      <p:sp>
        <p:nvSpPr>
          <p:cNvPr id="9" name="object 8"/>
          <p:cNvSpPr txBox="1"/>
          <p:nvPr/>
        </p:nvSpPr>
        <p:spPr>
          <a:xfrm>
            <a:off x="9467521" y="4354722"/>
            <a:ext cx="1946343" cy="139238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lvl="0"/>
            <a:r>
              <a:rPr lang="pl-PL" dirty="0"/>
              <a:t>mogą z niej korzystać pracownicy MŚP, przedsiębiorcy  MŚP oraz osoby prywatne</a:t>
            </a:r>
            <a:endParaRPr lang="pl-PL" dirty="0">
              <a:latin typeface="Novel Pro Light" panose="02000000000000000000" pitchFamily="50" charset="-18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007471" y="2708514"/>
            <a:ext cx="2000426" cy="71527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lvl="0" algn="ctr"/>
            <a:r>
              <a:rPr lang="pl-PL" sz="2800" b="1" dirty="0">
                <a:solidFill>
                  <a:schemeClr val="bg1"/>
                </a:solidFill>
              </a:rPr>
              <a:t>500 000 </a:t>
            </a:r>
          </a:p>
          <a:p>
            <a:pPr lvl="0" algn="ctr"/>
            <a:r>
              <a:rPr lang="pl-PL" b="1" dirty="0">
                <a:solidFill>
                  <a:schemeClr val="bg1"/>
                </a:solidFill>
              </a:rPr>
              <a:t>zapisów na usługi 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3405286" y="1853053"/>
            <a:ext cx="2449011" cy="2360000"/>
          </a:xfrm>
          <a:prstGeom prst="ellipse">
            <a:avLst/>
          </a:prstGeom>
          <a:solidFill>
            <a:schemeClr val="accent3">
              <a:lumMod val="50000"/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400 000 </a:t>
            </a:r>
            <a:r>
              <a:rPr lang="pl-PL" b="1" dirty="0">
                <a:solidFill>
                  <a:schemeClr val="bg1"/>
                </a:solidFill>
              </a:rPr>
              <a:t>użytkowników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86FC7E93-360C-414A-A45D-99BB7FB06C1C}"/>
              </a:ext>
            </a:extLst>
          </p:cNvPr>
          <p:cNvSpPr/>
          <p:nvPr/>
        </p:nvSpPr>
        <p:spPr>
          <a:xfrm>
            <a:off x="937491" y="1890547"/>
            <a:ext cx="2552493" cy="2366015"/>
          </a:xfrm>
          <a:prstGeom prst="ellipse">
            <a:avLst/>
          </a:prstGeom>
          <a:solidFill>
            <a:srgbClr val="860000">
              <a:alpha val="8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>
                <a:solidFill>
                  <a:schemeClr val="bg1"/>
                </a:solidFill>
              </a:rPr>
              <a:t>500 000 </a:t>
            </a:r>
          </a:p>
          <a:p>
            <a:pPr lvl="0" algn="ctr"/>
            <a:r>
              <a:rPr lang="pl-PL" b="1" dirty="0">
                <a:solidFill>
                  <a:schemeClr val="bg1"/>
                </a:solidFill>
              </a:rPr>
              <a:t>ofert usług szkoleniowych</a:t>
            </a:r>
          </a:p>
          <a:p>
            <a:pPr lvl="0" algn="ctr"/>
            <a:r>
              <a:rPr lang="pl-PL" b="1" dirty="0">
                <a:solidFill>
                  <a:schemeClr val="bg1"/>
                </a:solidFill>
              </a:rPr>
              <a:t>i doradczych</a:t>
            </a:r>
          </a:p>
          <a:p>
            <a:pPr marL="228600" lvl="0" indent="-228600" algn="ctr">
              <a:buAutoNum type="arabicPlain" startAt="500"/>
            </a:pPr>
            <a:endParaRPr lang="pl-PL" sz="1100" dirty="0">
              <a:solidFill>
                <a:schemeClr val="bg1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A18497F-EB0B-417E-B9FB-323A11635D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543" y="2152341"/>
            <a:ext cx="383835" cy="38383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5C935F1-5B26-49ED-8122-694B225CC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7000"/>
                    </a14:imgEffect>
                    <a14:imgEffect>
                      <a14:brightnessContrast bright="100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828" y="3168520"/>
            <a:ext cx="649841" cy="69228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9DCC60FC-F87E-4052-B69F-8DB4E89E779F}"/>
              </a:ext>
            </a:extLst>
          </p:cNvPr>
          <p:cNvSpPr/>
          <p:nvPr/>
        </p:nvSpPr>
        <p:spPr>
          <a:xfrm>
            <a:off x="174530" y="5362467"/>
            <a:ext cx="8061822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lang="pl-PL" sz="2400" dirty="0"/>
              <a:t>Nawet </a:t>
            </a:r>
            <a:r>
              <a:rPr lang="pl-PL" sz="2400" b="1" dirty="0"/>
              <a:t>80</a:t>
            </a:r>
            <a:r>
              <a:rPr lang="pl-PL" sz="2400" dirty="0"/>
              <a:t> % dofinansowania do usług szkoleniowych dzięki BUR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40FBAF1-DC12-47A0-A287-43195283B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507" y="4716844"/>
            <a:ext cx="645623" cy="64562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A18497F-EB0B-417E-B9FB-323A11635D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605" y="1877218"/>
            <a:ext cx="658958" cy="6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0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44130" y="324914"/>
            <a:ext cx="9899870" cy="827087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ZASADACH ETYKI ZAWODOWEJ (2)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42912" y="1788489"/>
            <a:ext cx="11749088" cy="376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IV.2 Czy dostawca usług zapewnia poprawność i jasność sformułowań w zawieranych umowach (§ 8 pkt 2)?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 Czy </a:t>
            </a: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wzory umów?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 Kto ostateczne zatwierdza zapisy umów? 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 Czy </a:t>
            </a: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zawiera umowy z usługobiorcą usługi rozwojowej ? 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4) Czy </a:t>
            </a: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zawiera umowy z uczestnikami usług rozwojowych? 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5) Czy </a:t>
            </a: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zawiera umowy z trenerami?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6) Czy zdaniem audytora, treści wybranych umów są poprawne i jasno sformułowane? 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195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7) Czy w tym zakresie były jakieś spory sądowe?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195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7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44130" y="324914"/>
            <a:ext cx="9899870" cy="827087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ZASADACH ETYKI ZAWODOWEJ (2.1)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0032" y="1524329"/>
            <a:ext cx="11749088" cy="355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IV.2 Czy dostawca usług zapewnia poprawność i jasność sformułowań w zawieranych umowach (§ 8 pkt 2)?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2"/>
                </a:solidFill>
                <a:cs typeface="Arial" panose="020B0604020202020204" pitchFamily="34" charset="0"/>
              </a:rPr>
              <a:t>SUZ-3 Dostawca Usług udziela klientom licencji/ prawa dostępu do swoich produktów cyfrowych zgodnie</a:t>
            </a:r>
          </a:p>
          <a:p>
            <a:pPr>
              <a:lnSpc>
                <a:spcPct val="114000"/>
              </a:lnSpc>
            </a:pPr>
            <a:r>
              <a:rPr lang="pl-PL" sz="2000" b="1" dirty="0">
                <a:solidFill>
                  <a:schemeClr val="tx2"/>
                </a:solidFill>
                <a:cs typeface="Arial" panose="020B0604020202020204" pitchFamily="34" charset="0"/>
              </a:rPr>
              <a:t>z zawartym kontraktem. Dostawca Usług jasno komunikuje zakres licencji i dozwolony sposób użytkowania.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Klient posiada informacje o czasie, możliwości i zasadach korzystania z usługi zdalnego uczenia się. Klient korzysta z usługi zgodnie z umową/ kontraktem.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8) Czy informacje opisujące sposób korzystania przez klientów z produktu cyfrowego pokrywają się </a:t>
            </a:r>
          </a:p>
          <a:p>
            <a:pPr lvl="2">
              <a:lnSpc>
                <a:spcPct val="114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z informacjami zawartymi w umowie/ kontrakcie? </a:t>
            </a:r>
          </a:p>
          <a:p>
            <a:pPr lvl="2">
              <a:lnSpc>
                <a:spcPct val="114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9) Czy ewentualne zmiany w ww. zakresie były znane i zaaprobowane przez klientów?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66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44130" y="240274"/>
            <a:ext cx="9899870" cy="827087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ZASADACH ETYKI ZAWODOWEJ (3)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536" y="1199441"/>
            <a:ext cx="11753840" cy="503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IV.3 Czy dostawca usług świadczy usługi rozwojowe z należytą starannością oraz zgodnie z opublikowaną informacją o usłudze (§ 8 pkt 3)?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usługę realizuje wskazany w karcie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/ trener? 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termin, czas trwania, miejsce, cena, rodzaj, dostępność, możliwość dofinansowania usługi są tożsame z informacjami w karcie? 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program usługi jest tożsamy z kartą usługi?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zapewnia odpowiednie warunki organizacyjne - oświetlenie, sprzęt, materiały szkoleniowe itp.?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(podobnie w przypadku szkoleń odbywających się w siedzibie przedsiębiorców)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sposób prowadzenia usługi przez trenera jest odpowiedni do rodzaju  i tematu usługi? (np. techniki szkoleniowe wykorzystane w trakcie usługi, sposób prowadzenia zajęć, przygotowanie trenera do zajęć?</a:t>
            </a:r>
          </a:p>
          <a:p>
            <a:pPr lvl="1">
              <a:lnSpc>
                <a:spcPct val="114000"/>
              </a:lnSpc>
            </a:pP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</a:pP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05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44130" y="243634"/>
            <a:ext cx="9899870" cy="827087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ZASADACH ETYKI ZAWODOWEJ (4)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5232" y="1344590"/>
            <a:ext cx="11648768" cy="474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IV.4 Czy dostawca usług zapewnia poufność informacji uzyskanych w związku ze świadczeniem usług rozwojowych (§ 8 pkt 4)?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 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w umowach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z personelem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(w tym trenerami, mentorami,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coache’ami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),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usługobiorcami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uczestnikami szkoleń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biurem rachunkowym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zapisy nt. poufności i bezpieczeństwa informacji pozyskiwanych w trakcie realizacji usług rozwojowych?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 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regulacje wewnętrzne bądź ustalony sposób działania w zakresie zachowania poufności informacji? Czy posiada dokumenty, które ten obszar regulują np. kodeks etyczny, polityka jakości?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 Kto jest odpowiedzialny za kwestie zachowania poufności?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4) Czy wystąpiły w tym zakresie jakieś spory?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31033" y="113675"/>
            <a:ext cx="10065442" cy="993765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(1)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82273" y="886153"/>
            <a:ext cx="11089968" cy="568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V.1 Czy zgodnie z wpisem do Bazy Usług Rozwojowych dostawca usług posiada: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a) certyfikat lub dokument poświadczający udzielenie akredytacji, potwierdzający spełnienie wymogów, o których mowa w rozporządzenia BUR?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lub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b) uprawnienia wynikające z przepisów prawa, o których mowa w rozporządzenia BUR – dot. zapewniania należytej jakości świadczenia wyłącznie tych usług, które dostawca usług świadczy na podstawie wskazanych przepisów prawa?</a:t>
            </a:r>
          </a:p>
          <a:p>
            <a:pPr marL="1371600" lvl="2" indent="-457200">
              <a:lnSpc>
                <a:spcPct val="114000"/>
              </a:lnSpc>
              <a:spcBef>
                <a:spcPts val="600"/>
              </a:spcBef>
              <a:buAutoNum type="arabicParenR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oryginały dokumentów potwierdzających możliwość świadczenia usług z możliwością dofinasowania w BUR,  wynikające z:  </a:t>
            </a:r>
          </a:p>
          <a:p>
            <a:pPr marL="1371600" lvl="2" indent="-457200">
              <a:lnSpc>
                <a:spcPct val="114000"/>
              </a:lnSpc>
              <a:spcBef>
                <a:spcPts val="600"/>
              </a:spcBef>
              <a:buAutoNum type="alphaLcParenR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certyfikatów, akredytacji </a:t>
            </a:r>
          </a:p>
          <a:p>
            <a:pPr marL="1371600" lvl="2" indent="-457200">
              <a:lnSpc>
                <a:spcPct val="114000"/>
              </a:lnSpc>
              <a:spcBef>
                <a:spcPts val="600"/>
              </a:spcBef>
              <a:buAutoNum type="alphaLcParenR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przepisów prawa –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 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który uzyskał wpis na mocy przepisów prawa zgodnie z lit. b)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może publikować i świadczyć usługi w BUR wyłącznie w zakresie tych usług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, które podmiot świadczy na podstawie wskazanych przepisów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 Czy posiada dokument tożsamy z dokumentem wykazanym w BUR?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endParaRPr lang="pl-PL" sz="19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21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20873" y="253795"/>
            <a:ext cx="10065442" cy="80284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(2)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39712" y="1361441"/>
            <a:ext cx="11749088" cy="491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V.2 Czy dostawca usług określa cele i zakres tematyczny usług rozwojowych zgodnie z wymaganiami wyspecyfikowanymi przez usługobiorców (§ 7 ust. 2 pkt 1)?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identyfikuje i analizuje potrzeby usługobiorców w zakresie tematyki usług rozwojowych? 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 jaki sposób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identyfikuje i analizuje potrzeby usługobiorców (analizy, badania, przykłady zastosowań w praktyce, przygotowywane oferty dla klientów)?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Kto odpowiada za identyfikowanie i analizę potrzeb?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Kto odpowiada za określanie celów i zakresu merytorycznego oferowanych usług rozwojowych?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cele i zakres usługi są adekwatne do wyników przeprowadzonych analiz?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 startAt="6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i jak często programy usług podlegają aktualizacjom?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 startAt="6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Co jest bezpośrednią przyczyną aktualizacji programów szkoleniowych?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arenR"/>
            </a:pP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13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2053908" y="185581"/>
            <a:ext cx="9708812" cy="827087"/>
          </a:xfrm>
        </p:spPr>
        <p:txBody>
          <a:bodyPr/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(2.1)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  <a:p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31152" y="1518714"/>
            <a:ext cx="11129328" cy="296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pl-PL" sz="200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V.2 Czy dostawca usług określa cele i zakres tematyczny usług rozwojowych zgodnie z wymaganiami wyspecyfikowanymi przez usługobiorców (§ 7 ust. 2 pkt 1)?</a:t>
            </a:r>
          </a:p>
          <a:p>
            <a:pPr>
              <a:lnSpc>
                <a:spcPct val="114000"/>
              </a:lnSpc>
            </a:pPr>
            <a:endParaRPr lang="pl-PL" sz="20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r>
              <a:rPr lang="pl-PL" sz="2000" b="1" dirty="0">
                <a:solidFill>
                  <a:schemeClr val="tx2"/>
                </a:solidFill>
              </a:rPr>
              <a:t>SUZ-4 Dostawca Usług zapewnia aktualność zakresu i treści usługi zdalnego uczenia się.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Klient korzysta z treści merytorycznych oferowanych usług odwołujących się do aktualnej wiedzy, zasad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i regulacji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	9) Czy Dostawca Usług stosuje praktyki zapewniające aktualność treści usługi z aktualną wiedzą w 	danej dziedzinie?</a:t>
            </a:r>
          </a:p>
        </p:txBody>
      </p:sp>
    </p:spTree>
    <p:extLst>
      <p:ext uri="{BB962C8B-B14F-4D97-AF65-F5344CB8AC3E}">
        <p14:creationId xmlns:p14="http://schemas.microsoft.com/office/powerpoint/2010/main" val="2791027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71673" y="263955"/>
            <a:ext cx="10065442" cy="90444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(3)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7227" y="1757681"/>
            <a:ext cx="11811328" cy="355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V.3 Czy dostawca usług prowadzi działalność zgodnie z dokumentami założycielskimi oraz obowiązującymi przepisami prawa? (dotyczy całej działalności dostawcy usług ) (§ 7 ust. 1 pkt 2)?</a:t>
            </a: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działa zgodnie z dokumentami założycielskimi? Sprawdzenie zakresu prowadzonej działalności PKD w ogólnodostępnych rejestrach, np. CEIDG czy KRS –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dotyczy całej działalności dostawcy usług.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istnieją dodatkowe regulacje prawne konieczne do wykonywania działalności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dostawcy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AutoNum type="arabicParenR" startAt="3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dodatkowe licencje, akredytacje, pozwolenia, uprawnienia związane z 	działalnością?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62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61513" y="182675"/>
            <a:ext cx="10065442" cy="90444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(3.1)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5627" y="1046482"/>
            <a:ext cx="1181132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V.3 Czy dostawca usług prowadzi działalność zgodnie z dokumentami założycielskimi oraz obowiązującymi przepisami prawa? (dotyczy całej działalności dostawcy usług ) (§ 7 ust. 1 pkt 2)?</a:t>
            </a:r>
            <a:endParaRPr lang="pl-PL" sz="20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2"/>
                </a:solidFill>
                <a:cs typeface="Arial" panose="020B0604020202020204" pitchFamily="34" charset="0"/>
              </a:rPr>
              <a:t>SUZ-1 Dostawca Usług prowadzi działalność w zakresie organizacji i wsparcia zdalnego uczenia się zgodnie z obowiązującymi regulacjami prawnymi w tym obszarze, w tym regulacjami dotyczącymi praw autorskich i ochrony danych osobowych, zakresu licencji, ochrony wizerunku osób oraz dostępu do danych, w tym danych osobowych i danych poufnych.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Dostawca Usług stosuje wymagane prawem klauzule dotyczące ochrony danych osobowych, wizerunku osób, danych poufnych klienta?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Dostawca Usług projektuje i realizuje usługi zdalnego uczenia się z zachowaniem praw autorskich i pokrewnych?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Dostawca Usług uwzględnia zapisy ustawy o świadczeniu usług drogą elektroniczną.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Dostawca Usług stosuje zasady ustawy o dostępności cyfrowej, stron internetowych i aplikacji mobilnych.</a:t>
            </a: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06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31033" y="205115"/>
            <a:ext cx="10065442" cy="861685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(4)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8507" y="1241753"/>
            <a:ext cx="11749088" cy="509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V.4 Czy dostawca usług posiada procedury kontroli wewnętrznej i ewaluacji działań, które systematycznie analizuje, oraz podejmuje działania korygujące i zapobiegawcze? (dotyczy całej działalności dostawcy usług) (§ 7 ust. 1 pkt 3)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 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dokonuje autoanalizy i samo-ewaluacji prowadzonych działań związanych ze świadczeniem usług rozwojowych w tym BUR?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 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regulacje wewnętrzne lub określony sposób postępowania w zakresie kontroli wewnętrznej i autoanalizy prowadzonych działań?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 W jaki sposób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ocenia pracę osób prowadzących usługi (np. czy prowadzi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superwizje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trenerów, wizytacje usług, hospitacje)?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4) Kto odpowiada za działania w obszarze kontroli wewnętrznej i autoanalizy działań?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5) Jakie działania korygujące i zapobiegawcze są podejmowane w związku z wynikami kontroli wewnętrznej, autoanalizy i samooceny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dostawcy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 celu doskonalenia usług?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1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wal 21"/>
          <p:cNvSpPr/>
          <p:nvPr/>
        </p:nvSpPr>
        <p:spPr>
          <a:xfrm>
            <a:off x="5997259" y="1729263"/>
            <a:ext cx="2313819" cy="2313819"/>
          </a:xfrm>
          <a:prstGeom prst="ellipse">
            <a:avLst/>
          </a:prstGeom>
          <a:blipFill dpi="0" rotWithShape="1">
            <a:blip r:embed="rId2" cstate="screen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556"/>
                      </a14:imgEffect>
                      <a14:imgEffect>
                        <a14:saturation sa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6"/>
          </p:nvPr>
        </p:nvSpPr>
        <p:spPr>
          <a:xfrm>
            <a:off x="442912" y="724830"/>
            <a:ext cx="11404757" cy="4871958"/>
          </a:xfrm>
        </p:spPr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2135188" y="324914"/>
            <a:ext cx="9712481" cy="544881"/>
          </a:xfrm>
        </p:spPr>
        <p:txBody>
          <a:bodyPr/>
          <a:lstStyle/>
          <a:p>
            <a:r>
              <a:rPr lang="pl-PL" b="1" dirty="0">
                <a:latin typeface="+mn-lt"/>
              </a:rPr>
              <a:t>Baza Usług Rozwojowych w 2020 rozwojowych w 2020 r.</a:t>
            </a:r>
            <a:endParaRPr lang="pl-PL" dirty="0">
              <a:latin typeface="+mn-lt"/>
            </a:endParaRPr>
          </a:p>
        </p:txBody>
      </p:sp>
      <p:sp>
        <p:nvSpPr>
          <p:cNvPr id="6" name="object 16"/>
          <p:cNvSpPr txBox="1"/>
          <p:nvPr/>
        </p:nvSpPr>
        <p:spPr>
          <a:xfrm>
            <a:off x="691376" y="4317384"/>
            <a:ext cx="2579626" cy="93032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r>
              <a:rPr lang="pl-PL" sz="2000" dirty="0"/>
              <a:t>Liczba usług dostępnych każdego dnia </a:t>
            </a:r>
          </a:p>
          <a:p>
            <a:r>
              <a:rPr lang="pl-PL" sz="2000" dirty="0"/>
              <a:t>do wyboru w BUR </a:t>
            </a:r>
          </a:p>
        </p:txBody>
      </p:sp>
      <p:sp>
        <p:nvSpPr>
          <p:cNvPr id="7" name="object 17"/>
          <p:cNvSpPr txBox="1"/>
          <p:nvPr/>
        </p:nvSpPr>
        <p:spPr>
          <a:xfrm>
            <a:off x="3519466" y="4308021"/>
            <a:ext cx="2212261" cy="123842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2000" dirty="0"/>
              <a:t>Średniomiesięczna liczba nowych użytkowników  w BUR </a:t>
            </a:r>
            <a:endParaRPr sz="1200" dirty="0">
              <a:latin typeface="Novel Pro"/>
              <a:cs typeface="Novel Pro"/>
            </a:endParaRPr>
          </a:p>
        </p:txBody>
      </p:sp>
      <p:sp>
        <p:nvSpPr>
          <p:cNvPr id="8" name="object 19"/>
          <p:cNvSpPr txBox="1"/>
          <p:nvPr/>
        </p:nvSpPr>
        <p:spPr>
          <a:xfrm>
            <a:off x="6210903" y="4302007"/>
            <a:ext cx="2426986" cy="93956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2000" dirty="0"/>
              <a:t>Procent usług realizowanych w formie zdalnej</a:t>
            </a:r>
            <a:endParaRPr sz="1200" dirty="0">
              <a:latin typeface="Novel Pro"/>
              <a:cs typeface="Novel Pro"/>
            </a:endParaRPr>
          </a:p>
        </p:txBody>
      </p:sp>
      <p:sp>
        <p:nvSpPr>
          <p:cNvPr id="9" name="Owal 8"/>
          <p:cNvSpPr/>
          <p:nvPr/>
        </p:nvSpPr>
        <p:spPr>
          <a:xfrm>
            <a:off x="611652" y="1748840"/>
            <a:ext cx="2283234" cy="2300768"/>
          </a:xfrm>
          <a:prstGeom prst="ellipse">
            <a:avLst/>
          </a:prstGeom>
          <a:blipFill dpi="0" rotWithShape="1">
            <a:blip r:embed="rId4" cstate="screen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wal 9"/>
          <p:cNvSpPr/>
          <p:nvPr/>
        </p:nvSpPr>
        <p:spPr>
          <a:xfrm>
            <a:off x="3271002" y="1735789"/>
            <a:ext cx="2313819" cy="2313819"/>
          </a:xfrm>
          <a:prstGeom prst="ellipse">
            <a:avLst/>
          </a:prstGeom>
          <a:blipFill dpi="0" rotWithShape="1">
            <a:blip r:embed="rId6" cstate="screen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wal 10"/>
          <p:cNvSpPr/>
          <p:nvPr/>
        </p:nvSpPr>
        <p:spPr>
          <a:xfrm>
            <a:off x="6400800" y="2249999"/>
            <a:ext cx="1514816" cy="1397621"/>
          </a:xfrm>
          <a:prstGeom prst="ellipse">
            <a:avLst/>
          </a:prstGeom>
          <a:solidFill>
            <a:srgbClr val="860000">
              <a:alpha val="82000"/>
            </a:srgb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 dirty="0">
              <a:solidFill>
                <a:schemeClr val="tx1"/>
              </a:solidFill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8899786" y="2690090"/>
            <a:ext cx="2313820" cy="6194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40782" lvl="1" algn="ctr">
              <a:lnSpc>
                <a:spcPct val="100600"/>
              </a:lnSpc>
              <a:spcBef>
                <a:spcPts val="58"/>
              </a:spcBef>
            </a:pPr>
            <a:r>
              <a:rPr lang="pl-PL" sz="2400" spc="-15" dirty="0">
                <a:latin typeface="+mj-lt"/>
                <a:cs typeface="Novel Pro"/>
              </a:rPr>
              <a:t>75 000</a:t>
            </a:r>
          </a:p>
          <a:p>
            <a:pPr marL="284947" marR="340782" lvl="1" algn="ctr">
              <a:lnSpc>
                <a:spcPct val="100600"/>
              </a:lnSpc>
              <a:spcBef>
                <a:spcPts val="58"/>
              </a:spcBef>
            </a:pPr>
            <a:endParaRPr lang="pl-PL" sz="1455" spc="-15" dirty="0">
              <a:cs typeface="Novel Pro"/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9033447" y="4302006"/>
            <a:ext cx="2426986" cy="6167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2000" dirty="0"/>
              <a:t>Dzienna liczba odsłon BUR</a:t>
            </a:r>
            <a:endParaRPr sz="1200" dirty="0">
              <a:latin typeface="Novel Pro"/>
              <a:cs typeface="Novel Pro"/>
            </a:endParaRPr>
          </a:p>
        </p:txBody>
      </p:sp>
      <p:sp>
        <p:nvSpPr>
          <p:cNvPr id="14" name="Owal 13"/>
          <p:cNvSpPr/>
          <p:nvPr/>
        </p:nvSpPr>
        <p:spPr>
          <a:xfrm>
            <a:off x="3843156" y="2347983"/>
            <a:ext cx="1184279" cy="1184279"/>
          </a:xfrm>
          <a:prstGeom prst="ellipse">
            <a:avLst/>
          </a:prstGeom>
          <a:solidFill>
            <a:schemeClr val="tx2">
              <a:lumMod val="60000"/>
              <a:lumOff val="40000"/>
              <a:alpha val="82000"/>
            </a:scheme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3235884" y="2690090"/>
            <a:ext cx="2313820" cy="44257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40782" lvl="1" algn="ctr">
              <a:lnSpc>
                <a:spcPct val="100600"/>
              </a:lnSpc>
              <a:spcBef>
                <a:spcPts val="58"/>
              </a:spcBef>
            </a:pPr>
            <a:r>
              <a:rPr lang="pl-PL" sz="1455" spc="-15" dirty="0">
                <a:solidFill>
                  <a:srgbClr val="FFFFFF"/>
                </a:solidFill>
                <a:cs typeface="Novel Pro"/>
              </a:rPr>
              <a:t>   </a:t>
            </a:r>
            <a:r>
              <a:rPr lang="pl-PL" sz="2800" b="1" spc="-15" dirty="0">
                <a:solidFill>
                  <a:srgbClr val="FFFFFF"/>
                </a:solidFill>
                <a:cs typeface="Novel Pro"/>
              </a:rPr>
              <a:t>13 000</a:t>
            </a:r>
            <a:endParaRPr sz="2800" b="1" spc="-15" dirty="0">
              <a:solidFill>
                <a:srgbClr val="FFFFFF"/>
              </a:solidFill>
              <a:cs typeface="Novel Pro"/>
            </a:endParaRPr>
          </a:p>
        </p:txBody>
      </p:sp>
      <p:sp>
        <p:nvSpPr>
          <p:cNvPr id="17" name="Owal 16"/>
          <p:cNvSpPr/>
          <p:nvPr/>
        </p:nvSpPr>
        <p:spPr>
          <a:xfrm>
            <a:off x="8899786" y="1827899"/>
            <a:ext cx="2313819" cy="2313819"/>
          </a:xfrm>
          <a:prstGeom prst="ellipse">
            <a:avLst/>
          </a:prstGeom>
          <a:blipFill dpi="0" rotWithShape="1">
            <a:blip r:embed="rId8" cstate="screen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wal 17"/>
          <p:cNvSpPr/>
          <p:nvPr/>
        </p:nvSpPr>
        <p:spPr>
          <a:xfrm>
            <a:off x="9352943" y="2249999"/>
            <a:ext cx="1338001" cy="1338001"/>
          </a:xfrm>
          <a:prstGeom prst="ellipse">
            <a:avLst/>
          </a:prstGeom>
          <a:solidFill>
            <a:schemeClr val="tx2">
              <a:lumMod val="60000"/>
              <a:lumOff val="40000"/>
              <a:alpha val="82000"/>
            </a:scheme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 dirty="0">
              <a:solidFill>
                <a:srgbClr val="C00000"/>
              </a:solidFill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8934538" y="2755899"/>
            <a:ext cx="2313820" cy="6194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40782" lvl="1" algn="ctr">
              <a:lnSpc>
                <a:spcPct val="100600"/>
              </a:lnSpc>
              <a:spcBef>
                <a:spcPts val="58"/>
              </a:spcBef>
            </a:pPr>
            <a:r>
              <a:rPr lang="pl-PL" sz="2400" b="1" spc="-15" dirty="0">
                <a:solidFill>
                  <a:schemeClr val="bg1"/>
                </a:solidFill>
                <a:cs typeface="Novel Pro"/>
              </a:rPr>
              <a:t>75 000</a:t>
            </a:r>
          </a:p>
          <a:p>
            <a:pPr marL="284947" marR="340782" lvl="1" algn="ctr">
              <a:lnSpc>
                <a:spcPct val="100600"/>
              </a:lnSpc>
              <a:spcBef>
                <a:spcPts val="58"/>
              </a:spcBef>
            </a:pPr>
            <a:endParaRPr lang="pl-PL" sz="1455" spc="-15" dirty="0">
              <a:solidFill>
                <a:srgbClr val="FFFFFF"/>
              </a:solidFill>
              <a:cs typeface="Novel Pro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6032376" y="2683398"/>
            <a:ext cx="2313820" cy="44257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40782" lvl="1" algn="ctr">
              <a:lnSpc>
                <a:spcPct val="100600"/>
              </a:lnSpc>
              <a:spcBef>
                <a:spcPts val="58"/>
              </a:spcBef>
            </a:pPr>
            <a:r>
              <a:rPr lang="pl-PL" sz="2800" b="1" spc="-15" dirty="0">
                <a:solidFill>
                  <a:srgbClr val="FFFFFF"/>
                </a:solidFill>
                <a:cs typeface="Novel Pro"/>
              </a:rPr>
              <a:t> 30%</a:t>
            </a:r>
          </a:p>
        </p:txBody>
      </p:sp>
      <p:sp>
        <p:nvSpPr>
          <p:cNvPr id="20" name="Owal 19"/>
          <p:cNvSpPr/>
          <p:nvPr/>
        </p:nvSpPr>
        <p:spPr>
          <a:xfrm>
            <a:off x="1160707" y="2360291"/>
            <a:ext cx="1184279" cy="1184279"/>
          </a:xfrm>
          <a:prstGeom prst="ellipse">
            <a:avLst/>
          </a:prstGeom>
          <a:solidFill>
            <a:srgbClr val="860000">
              <a:alpha val="82000"/>
            </a:srgb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126491" y="2690090"/>
            <a:ext cx="135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30 000</a:t>
            </a:r>
          </a:p>
        </p:txBody>
      </p:sp>
    </p:spTree>
    <p:extLst>
      <p:ext uri="{BB962C8B-B14F-4D97-AF65-F5344CB8AC3E}">
        <p14:creationId xmlns:p14="http://schemas.microsoft.com/office/powerpoint/2010/main" val="3861818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33970" y="213155"/>
            <a:ext cx="9899870" cy="86380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(5)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5939" y="1310642"/>
            <a:ext cx="11474381" cy="474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V.5 Czy dostawca usług określa wymagania dotyczące dostarczanej usługi rozwojowej dla usługobiorcy zgodnie z (§ 7 ust. 1 pkt 5):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a) obowiązującymi przepisami prawa</a:t>
            </a:r>
          </a:p>
          <a:p>
            <a:pPr marL="1371600" lvl="2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istnieją jakieś wymagania prawne lub inne, które obowiązują audytowanego w zakresie realizowanych usług w BUR? Jeśli tak, czy są one uwzględnione w karcie usługi?</a:t>
            </a:r>
          </a:p>
          <a:p>
            <a:pPr marL="1371600" lvl="2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istnieją dodatkowe regulacje prawne konieczne do wykonywania działalności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dostawcy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przy świadczeniu usług w BUR (tj. innych niż wskazano we wniosku o wpis do BUR)? </a:t>
            </a:r>
          </a:p>
          <a:p>
            <a:pPr marL="1371600" lvl="2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dodatkowe licencje, akredytacje, pozwolenia, uprawnienia związane z tematyką świadczonych usług w BUR? Jakie? np. Atest Instytutu Spawalnictwa w Gliwicach.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75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94930" y="131875"/>
            <a:ext cx="9899870" cy="86380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(5.1)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8979" y="995681"/>
            <a:ext cx="11474381" cy="468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V.5 Czy dostawca usług określa wymagania dotyczące dostarczanej usługi rozwojowej dla usługobiorcy zgodnie z: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b) wymaganiami wyspecyfikowanymi przez usługobiorcę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 Czy i w jaki sposób klienci mogą zgłaszać swoje dodatkowe („techniczne/ logistyczne/organizacyjne”)  wymagania odnośnie do realizacji usług (np. termin, godziny, miejsce realizacji usługi, dodatkowe potrzeby - menu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vege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, osoby niepełnosprawne)? 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 Na ile możliwe jest modyfikowanie warunków organizacyjnych dotyczących realizacji usługi wobec dodatkowych potrzeb zgłaszanych przez klientów?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c) wymaganiami nieustalonymi przez usługobiorcę, ale niezbędnymi do realizacji usługi rozwojowej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	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 Czy istnieją jakieś inne,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pozamerytoryczne standardy podnoszące jakość usługi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, które podmiot 		uwzględnia w swojej działalności ( np. minimalny standard sali szkoleniowej, procedura 					wewnętrzna dot. jakości materiałów szkoleniowych itp.)?</a:t>
            </a:r>
          </a:p>
        </p:txBody>
      </p:sp>
    </p:spTree>
    <p:extLst>
      <p:ext uri="{BB962C8B-B14F-4D97-AF65-F5344CB8AC3E}">
        <p14:creationId xmlns:p14="http://schemas.microsoft.com/office/powerpoint/2010/main" val="1428801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799908" y="223314"/>
            <a:ext cx="9708812" cy="827087"/>
          </a:xfrm>
        </p:spPr>
        <p:txBody>
          <a:bodyPr/>
          <a:lstStyle/>
          <a:p>
            <a:pPr lvl="0"/>
            <a:r>
              <a:rPr lang="pl-PL" altLang="pl-PL" b="1" kern="0" dirty="0">
                <a:solidFill>
                  <a:srgbClr val="626769"/>
                </a:solidFill>
                <a:latin typeface="Calibri" panose="020F0502020204030204"/>
                <a:cs typeface="Arial" panose="020B0604020202020204" pitchFamily="34" charset="0"/>
              </a:rPr>
              <a:t>KRYTERIA DODATKOWE – CO BADAMY W ZAPEWNIENIU NALEŻYTEJ JAKOŚCI ŚWIADCZENIA USŁUG ROZWOJOWYCH (5.2)</a:t>
            </a:r>
            <a:endParaRPr lang="pl-PL" b="1" kern="0" dirty="0">
              <a:solidFill>
                <a:srgbClr val="626769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75920" y="1050401"/>
            <a:ext cx="11315680" cy="503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V.5 Czy dostawca usług określa wymagania dotyczące dostarczanej usługi rozwojowej dla usługobiorcy zgodnie z: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a) obowiązującymi przepisami prawa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b) wymaganiami wyspecyfikowanymi przez usługobiorcę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c) wymaganiami nieustalonymi przez usługobiorcę, ale niezbędnymi do realizacji usługi rozwojowej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(§ 7 ust. 1 pkt 5)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2"/>
                </a:solidFill>
              </a:rPr>
              <a:t>SUZ-6 Dostawca Usług stosuje określony, uzasadniony model realizacji usługi zdalnego uczenia się, na który składają się podejście do wsparcia uczenia się, podstawy teoretyczne, formy, metody, technologie, narzędzia i techniki.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Klient ma zapewnienie, że usługa jest dostarczana z zasadami profesjonalnego działania. Dostawca Usług realizuje usługę zdalnego uczenia się zgodnie z wybranym przez siebie modelem, który pozwala koordynować proces projektowania, realizacji, wdrażania, ewaluacji usługi. Klient korzysta z usługi opracowanej zgodnie z wymaganiami metodycznymi pozwalającymi na osiągnięcie celów uczenia się oraz nabycia określonych kompetencji.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Czy możliwe jest jednoznaczne określenie praktycznego stosowania określonego modelu tj. podejścia do wsparcia uczenia się, podstaw teoretycznych, form, metod, technologii, narzędzi i technik?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arenR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Czy Dostawca Usług uzasadnia i weryfikuje stosowanie określonego modelu w stosunku do przyjętych celów usługi?</a:t>
            </a:r>
          </a:p>
        </p:txBody>
      </p:sp>
    </p:spTree>
    <p:extLst>
      <p:ext uri="{BB962C8B-B14F-4D97-AF65-F5344CB8AC3E}">
        <p14:creationId xmlns:p14="http://schemas.microsoft.com/office/powerpoint/2010/main" val="2075851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91348" y="121714"/>
            <a:ext cx="9708812" cy="827087"/>
          </a:xfrm>
        </p:spPr>
        <p:txBody>
          <a:bodyPr/>
          <a:lstStyle/>
          <a:p>
            <a:pPr lvl="0"/>
            <a:r>
              <a:rPr lang="pl-PL" altLang="pl-PL" b="1" kern="0" dirty="0">
                <a:solidFill>
                  <a:srgbClr val="626769"/>
                </a:solidFill>
                <a:latin typeface="Calibri" panose="020F0502020204030204"/>
                <a:cs typeface="Arial" panose="020B0604020202020204" pitchFamily="34" charset="0"/>
              </a:rPr>
              <a:t>KRYTERIA DODATKOWE – CO BADAMY W ZAPEWNIENIU NALEŻYTEJ JAKOŚCI ŚWIADCZENIA USŁUG ROZWOJOWYCH (5.3)</a:t>
            </a:r>
            <a:endParaRPr lang="pl-PL" b="1" kern="0" dirty="0">
              <a:solidFill>
                <a:srgbClr val="626769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18160" y="1162161"/>
            <a:ext cx="11315680" cy="442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V.5 Czy dostawca usług określa wymagania dotyczące dostarczanej usługi rozwojowej dla usługobiorcy zgodnie z: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b) wymaganiami wyspecyfikowanymi przez usługobiorcę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c) wymaganiami nieustalonymi przez usługobiorcę, ale niezbędnymi do realizacji usługi rozwojowej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(§ 7 ust. 1 pkt 5)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2"/>
                </a:solidFill>
              </a:rPr>
              <a:t>SUZ-5 Dostawca Usług  optymalizuje środowisko, w którym jest realizowana usługa zdalnego uczenia się w odniesieniu do możliwości, oczekiwań klienta, celów usługi i profilu grupy, do której ta usługa jest adresowana.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Klient korzysta z optymalnego środowiska realizacji usługi uwzględniającego wymagania, oczekiwania, cele usługi i profil grupy docelowej. Możliwa jest realizacja usługi we własnym środowisku cyfrowym klienta, środowisku dzierżawionym od dostawcy lub w środowisku mieszanym.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Czy Dostawca Usług analizuje dane, preferencje i możliwości klientów w celu dopasowania środowiska realizacji usługi?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Czy ww. środowisko uwzględnia preferencje i możliwości klientów oraz zapewnia osiągnięcie celów?</a:t>
            </a:r>
          </a:p>
        </p:txBody>
      </p:sp>
    </p:spTree>
    <p:extLst>
      <p:ext uri="{BB962C8B-B14F-4D97-AF65-F5344CB8AC3E}">
        <p14:creationId xmlns:p14="http://schemas.microsoft.com/office/powerpoint/2010/main" val="2728057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92948" y="213154"/>
            <a:ext cx="9708812" cy="827087"/>
          </a:xfrm>
        </p:spPr>
        <p:txBody>
          <a:bodyPr/>
          <a:lstStyle/>
          <a:p>
            <a:pPr lvl="0"/>
            <a:r>
              <a:rPr lang="pl-PL" altLang="pl-PL" b="1" kern="0" dirty="0">
                <a:solidFill>
                  <a:srgbClr val="626769"/>
                </a:solidFill>
                <a:latin typeface="Calibri" panose="020F0502020204030204"/>
                <a:cs typeface="Arial" panose="020B0604020202020204" pitchFamily="34" charset="0"/>
              </a:rPr>
              <a:t>KRYTERIA DODATKOWE – CO BADAMY W ZAPEWNIENIU NALEŻYTEJ JAKOŚCI ŚWIADCZENIA USŁUG ROZWOJOWYCH (5.4)</a:t>
            </a:r>
            <a:endParaRPr lang="pl-PL" b="1" kern="0" dirty="0">
              <a:solidFill>
                <a:srgbClr val="626769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1312" y="1263761"/>
            <a:ext cx="11285200" cy="395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V.5 Czy dostawca usług określa wymagania dotyczące dostarczanej usługi rozwojowej dla usługobiorcy zgodnie z: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b) wymaganiami wyspecyfikowanymi przez usługobiorcę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c) wymaganiami nieustalonymi przez usługobiorcę, ale niezbędnymi do realizacji usługi rozwojowej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(§ 7 ust. 1 pkt 5)</a:t>
            </a:r>
          </a:p>
          <a:p>
            <a:pPr>
              <a:lnSpc>
                <a:spcPct val="114000"/>
              </a:lnSpc>
            </a:pPr>
            <a:endParaRPr lang="pl-PL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r>
              <a:rPr lang="pl-PL" b="1" dirty="0">
                <a:solidFill>
                  <a:schemeClr val="tx2"/>
                </a:solidFill>
              </a:rPr>
              <a:t>SUZ-7 Dostawca Usług zapewnia know-how niezbędne do prawidłowego zaprojektowania, wdrożenia, realizacji, ewaluacji usługi zdalnego uczenia się.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Dbając o osiągnięcie celów uczenia się Klienta, Dostawca Usług realizujący usługę dysponuje adekwatnymi informacjami, wiedzą, licencjami, technologiami, narzędziami potrzebnymi do zrealizowania usługi.</a:t>
            </a:r>
          </a:p>
          <a:p>
            <a:pPr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Czy kompetencje osób zaangażowanych w tworzenie usługi są zgodne z przyjętym modelem realizacji usługi?</a:t>
            </a:r>
          </a:p>
          <a:p>
            <a:pPr indent="-342900">
              <a:lnSpc>
                <a:spcPct val="114000"/>
              </a:lnSpc>
              <a:buFont typeface="+mj-lt"/>
              <a:buAutoNum type="arabicParenR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Czy know-how Dostawcy Usług   (licencje, technologie, narzędzia) jest adekwatne do świadczonych usług?</a:t>
            </a:r>
          </a:p>
        </p:txBody>
      </p:sp>
    </p:spTree>
    <p:extLst>
      <p:ext uri="{BB962C8B-B14F-4D97-AF65-F5344CB8AC3E}">
        <p14:creationId xmlns:p14="http://schemas.microsoft.com/office/powerpoint/2010/main" val="3935854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58340" y="165925"/>
            <a:ext cx="9708812" cy="827087"/>
          </a:xfrm>
        </p:spPr>
        <p:txBody>
          <a:bodyPr/>
          <a:lstStyle/>
          <a:p>
            <a:pPr lvl="0"/>
            <a:r>
              <a:rPr lang="pl-PL" altLang="pl-PL" b="1" kern="0" dirty="0">
                <a:solidFill>
                  <a:srgbClr val="626769"/>
                </a:solidFill>
                <a:latin typeface="Calibri" panose="020F0502020204030204"/>
                <a:cs typeface="Arial" panose="020B0604020202020204" pitchFamily="34" charset="0"/>
              </a:rPr>
              <a:t>KRYTERIA DODATKOWE – CO BADAMY W ZAPEWNIENIU NALEŻYTEJ JAKOŚCI ŚWIADCZENIA USŁUG ROZWOJOWYCH (5.5)</a:t>
            </a:r>
            <a:endParaRPr lang="pl-PL" b="1" kern="0" dirty="0">
              <a:solidFill>
                <a:srgbClr val="626769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1952" y="993012"/>
            <a:ext cx="11285200" cy="465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V.5 Czy dostawca usług określa wymagania dotyczące dostarczanej usługi rozwojowej dla usługobiorcy zgodnie z: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b) wymaganiami wyspecyfikowanymi przez usługobiorcę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c) wymaganiami nieustalonymi przez usługobiorcę, ale niezbędnymi do realizacji usługi rozwojowej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(§ 7 ust. 1 pkt 5)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2"/>
                </a:solidFill>
              </a:rPr>
              <a:t>SUZ-8 Dostawca Usług przygotowuje funkcjonalności, narzędzia i materiały zgodnie z określonymi standardami technicznymi zapewniającymi ich dostępność i kompatybilność, również w kontekście urządzeń mobilnych.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Klient korzysta bez ograniczeń z usługi zdalnego uczenia się za pomocą dostępnych urządzeń stacjonarnych i mobilnych zgodnych z aktualnymi standardami technicznymi (np. SCORM,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</a:rPr>
              <a:t>xAPI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) działających w aktualnych wersjach systemów operacyjnych, przeglądarek internetowych. Z perspektywy Klienta usługa spełnia kryterium odpowiedniości, tzn. prostoty, przyjaznej funkcjonalności, intuicyjności i skuteczności, przez co zapewnia osiągniecie celów uczenia się.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Czy w dokumentacji projektowania usługi znajdują się informacje dotyczące metod zapewnienia dostępności i kompatybilności usługi?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arenR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Czy dostępność i kompatybilność została potwierdzona?</a:t>
            </a:r>
          </a:p>
        </p:txBody>
      </p:sp>
    </p:spTree>
    <p:extLst>
      <p:ext uri="{BB962C8B-B14F-4D97-AF65-F5344CB8AC3E}">
        <p14:creationId xmlns:p14="http://schemas.microsoft.com/office/powerpoint/2010/main" val="2511259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>
          <a:xfrm>
            <a:off x="322560" y="1239521"/>
            <a:ext cx="11755120" cy="5476239"/>
          </a:xfrm>
        </p:spPr>
        <p:txBody>
          <a:bodyPr anchor="t">
            <a:normAutofit/>
          </a:bodyPr>
          <a:lstStyle/>
          <a:p>
            <a:pPr lvl="0" defTabSz="457200"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V.5 Czy dostawca usług określa wymagania dotyczące dostarczanej usługi rozwojowej dla usługobiorcy zgodnie z:</a:t>
            </a:r>
          </a:p>
          <a:p>
            <a:pPr marL="457200" lvl="1" indent="0" defTabSz="45720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90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b) wymaganiami wyspecyfikowanymi przez usługobiorcę</a:t>
            </a:r>
          </a:p>
          <a:p>
            <a:pPr marL="457200" lvl="1" indent="0" defTabSz="45720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90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c) wymaganiami nieustalonymi przez usługobiorcę, ale niezbędnymi do realizacji usługi rozwojowej </a:t>
            </a:r>
          </a:p>
          <a:p>
            <a:pPr marL="457200" lvl="1" indent="0" defTabSz="45720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90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(§ 7 ust. 1 pkt 5)</a:t>
            </a:r>
          </a:p>
          <a:p>
            <a:pPr>
              <a:lnSpc>
                <a:spcPct val="114000"/>
              </a:lnSpc>
            </a:pPr>
            <a:r>
              <a:rPr lang="pl-PL" sz="1900" b="1" dirty="0">
                <a:solidFill>
                  <a:schemeClr val="tx2"/>
                </a:solidFill>
              </a:rPr>
              <a:t>SUZ-9 Dostawca Usług dostosowuje materiały, multimedia i treści wspomagające proces uczenia się do celów uczenia się oraz do przyjętego modelu usługi zdalnego uczenia się.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Czy Dostawca Usług uzasadnia i weryfikuje stosowanie określonych materiałów w stosunku do przyjętych celów usługi?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2"/>
                </a:solidFill>
              </a:rPr>
              <a:t>SUZ-10 Dostawca Usług uzgadnia zakres i poziom oraz adekwatnie zapewnia wsparcie techniczne klientom usługi zdalnego uczenia się. 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Czy Dostawca Usług  zdefiniował rekomendowany, w tym wymagany zakres pomocy technicznej? 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Czy Dostawca Usług zapewnił uzgodniony, w tym wymagany zakres pomocy technicznej?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40548" y="182674"/>
            <a:ext cx="9708812" cy="827087"/>
          </a:xfrm>
        </p:spPr>
        <p:txBody>
          <a:bodyPr/>
          <a:lstStyle/>
          <a:p>
            <a:pPr lvl="0"/>
            <a:r>
              <a:rPr lang="pl-PL" altLang="pl-PL" b="1" kern="0" dirty="0">
                <a:solidFill>
                  <a:srgbClr val="626769"/>
                </a:solidFill>
                <a:latin typeface="Calibri" panose="020F0502020204030204"/>
                <a:cs typeface="Arial" panose="020B0604020202020204" pitchFamily="34" charset="0"/>
              </a:rPr>
              <a:t>KRYTERIA DODATKOWE – CO BADAMY W ZAPEWNIENIU NALEŻYTEJ JAKOŚCI ŚWIADCZENIA USŁUG ROZWOJOWYCH (5.6)</a:t>
            </a:r>
            <a:endParaRPr lang="pl-PL" b="1" kern="0" dirty="0">
              <a:solidFill>
                <a:srgbClr val="626769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36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>
          <a:xfrm>
            <a:off x="300672" y="1121521"/>
            <a:ext cx="11401088" cy="4968240"/>
          </a:xfrm>
        </p:spPr>
        <p:txBody>
          <a:bodyPr anchor="t">
            <a:noAutofit/>
          </a:bodyPr>
          <a:lstStyle/>
          <a:p>
            <a:pPr lvl="0" defTabSz="457200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V.5 Czy dostawca usług określa wymagania dotyczące dostarczanej usługi rozwojowej dla usługobiorcy zgodnie z:</a:t>
            </a:r>
          </a:p>
          <a:p>
            <a:pPr marL="457200" lvl="1" indent="0" defTabSz="45720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200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b) wymaganiami wyspecyfikowanymi przez usługobiorcę</a:t>
            </a:r>
          </a:p>
          <a:p>
            <a:pPr marL="457200" lvl="1" indent="0" defTabSz="45720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200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c) wymaganiami nieustalonymi przez usługobiorcę, ale niezbędnymi do realizacji usługi rozwojowej </a:t>
            </a:r>
          </a:p>
          <a:p>
            <a:pPr marL="457200" lvl="1" indent="0" defTabSz="45720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200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(§ 7 ust. 1 pkt 5)</a:t>
            </a: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2"/>
                </a:solidFill>
              </a:rPr>
              <a:t>SUZ-11 Dostawca Usług określa szczegółowe wymagania techniczne i zapewnia możliwość przygotowania się klientom do uczestnictwa w usłudze zdalnego uczenia się, w tym przekazuje niezbędne informacje techniczne i merytoryczne pozwalające na świadome i pełne uczestnictwo w celu osiągnięcia celów uczenia się.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Dostawca Usług określił niezbędne wymagania techniczne i informacje potrzebne klientowi do skorzystania z usługi?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Klient otrzymał niezbędne informacje potrzebne do pełnego uczestnictwa w procesie zdalnego uczenia się?</a:t>
            </a:r>
          </a:p>
          <a:p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92948" y="182674"/>
            <a:ext cx="9708812" cy="827087"/>
          </a:xfrm>
        </p:spPr>
        <p:txBody>
          <a:bodyPr/>
          <a:lstStyle/>
          <a:p>
            <a:pPr lvl="0"/>
            <a:r>
              <a:rPr lang="pl-PL" altLang="pl-PL" b="1" kern="0" dirty="0">
                <a:solidFill>
                  <a:srgbClr val="626769"/>
                </a:solidFill>
                <a:latin typeface="Calibri" panose="020F0502020204030204"/>
                <a:cs typeface="Arial" panose="020B0604020202020204" pitchFamily="34" charset="0"/>
              </a:rPr>
              <a:t>KRYTERIA DODATKOWE – CO BADAMY W ZAPEWNIENIU NALEŻYTEJ JAKOŚCI ŚWIADCZENIA USŁUG ROZWOJOWYCH (5.7)</a:t>
            </a:r>
            <a:endParaRPr lang="pl-PL" b="1" kern="0" dirty="0">
              <a:solidFill>
                <a:srgbClr val="626769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2724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>
          <a:xfrm>
            <a:off x="331152" y="1050401"/>
            <a:ext cx="11401088" cy="4707206"/>
          </a:xfrm>
        </p:spPr>
        <p:txBody>
          <a:bodyPr anchor="t">
            <a:noAutofit/>
          </a:bodyPr>
          <a:lstStyle/>
          <a:p>
            <a:pPr lvl="0" defTabSz="457200">
              <a:lnSpc>
                <a:spcPct val="114000"/>
              </a:lnSpc>
              <a:spcBef>
                <a:spcPts val="600"/>
              </a:spcBef>
            </a:pPr>
            <a:r>
              <a:rPr lang="pl-PL" sz="188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V.5 Czy dostawca usług określa wymagania dotyczące dostarczanej usługi rozwojowej dla usługobiorcy zgodnie z:</a:t>
            </a:r>
          </a:p>
          <a:p>
            <a:pPr marL="457200" lvl="1" indent="0" defTabSz="45720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88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b) wymaganiami wyspecyfikowanymi przez usługobiorcę</a:t>
            </a:r>
          </a:p>
          <a:p>
            <a:pPr marL="457200" lvl="1" indent="0" defTabSz="45720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88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c) wymaganiami nieustalonymi przez usługobiorcę, ale niezbędnymi do realizacji usługi rozwojowej </a:t>
            </a:r>
          </a:p>
          <a:p>
            <a:pPr marL="457200" lvl="1" indent="0" defTabSz="45720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880" b="1" dirty="0">
                <a:solidFill>
                  <a:srgbClr val="626769">
                    <a:lumMod val="50000"/>
                  </a:srgbClr>
                </a:solidFill>
                <a:cs typeface="Arial" panose="020B0604020202020204" pitchFamily="34" charset="0"/>
              </a:rPr>
              <a:t>(§ 7 ust. 1 pkt 5)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880" b="1" dirty="0">
                <a:solidFill>
                  <a:schemeClr val="tx2"/>
                </a:solidFill>
              </a:rPr>
              <a:t>SUZ-14 Dostawca Usług uzgadnia z klientem i zapewnia adekwatne przetwarzanie i udostępnianie danych z realizacji usługi, w tym możliwości monitorowania aktywności, postępu oraz wyników.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880" dirty="0">
                <a:solidFill>
                  <a:schemeClr val="tx1">
                    <a:lumMod val="50000"/>
                  </a:schemeClr>
                </a:solidFill>
              </a:rPr>
              <a:t>Klient ma możliwość uzgodnionego dostępu do materiałów powstających w trakcie realizacji usługi, w tym plików źródłowych i plików docelowych produkowanych materiałów, nagrań, materiałów wypracowanych przez uczących się, aktywności i postępów uczestników, działań realizatorów, materiałów dot. walidacji. Klient ma możliwość monitorowania w czasie rzeczywistym usług synchronicznych, a w przypadku usług asynchronicznych ma możliwość generowania raportów przez zlecającego usługę.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80" dirty="0">
                <a:solidFill>
                  <a:schemeClr val="tx1">
                    <a:lumMod val="50000"/>
                  </a:schemeClr>
                </a:solidFill>
              </a:rPr>
              <a:t>Czy Dostawca Usług zadeklarował/ uzgodnił zakres udostępnianych mu danych? 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80" dirty="0">
                <a:solidFill>
                  <a:schemeClr val="tx1">
                    <a:lumMod val="50000"/>
                  </a:schemeClr>
                </a:solidFill>
              </a:rPr>
              <a:t>Czy Dostawca Usług udostępnił zadeklarowane/ uzgodnione dane klientów?</a:t>
            </a:r>
            <a:endParaRPr lang="pl-PL" sz="188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40548" y="91234"/>
            <a:ext cx="9708812" cy="827087"/>
          </a:xfrm>
        </p:spPr>
        <p:txBody>
          <a:bodyPr/>
          <a:lstStyle/>
          <a:p>
            <a:pPr lvl="0"/>
            <a:r>
              <a:rPr lang="pl-PL" altLang="pl-PL" b="1" kern="0" dirty="0">
                <a:solidFill>
                  <a:srgbClr val="626769"/>
                </a:solidFill>
                <a:latin typeface="Calibri" panose="020F0502020204030204"/>
                <a:cs typeface="Arial" panose="020B0604020202020204" pitchFamily="34" charset="0"/>
              </a:rPr>
              <a:t>KRYTERIA DODATKOWE – CO BADAMY W ZAPEWNIENIU NALEŻYTEJ JAKOŚCI ŚWIADCZENIA USŁUG ROZWOJOWYCH (5.8)</a:t>
            </a:r>
            <a:endParaRPr lang="pl-PL" b="1" kern="0" dirty="0">
              <a:solidFill>
                <a:srgbClr val="626769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532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44130" y="324915"/>
            <a:ext cx="9899870" cy="86380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(6)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69619" y="1412241"/>
            <a:ext cx="11474381" cy="462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V.6 Czy dostawca usług określa i wdraża skuteczną komunikację z usługobiorcą odnośnie do informacji zwrotnych od usługobiorcy, w tym reklamacji (§ 7 ust. 1 pkt 6)?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 W jaki sposób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komunikuje się z usługobiorcami?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 Czy stosowane przez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dostawcę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środki komunikacji są efektywne i wystarczające?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 Czy istnieje procedura/ustalony sposób działania bądź inny dokument regulujący kwestię reklamacji?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4) Kto i w jakim terminie rozpatruje reklamacje?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5) Czy klienci wiedzą o możliwości złożenia reklamacji?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6) Czy jest prowadzony rejestr skarg, zażaleń?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7) Czy były jakieś przypadki reklamacji?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4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42912" y="925552"/>
            <a:ext cx="11404757" cy="503318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2135188" y="324915"/>
            <a:ext cx="9712481" cy="555456"/>
          </a:xfrm>
        </p:spPr>
        <p:txBody>
          <a:bodyPr/>
          <a:lstStyle/>
          <a:p>
            <a:r>
              <a:rPr lang="pl-PL" b="1" kern="0" spc="-10" dirty="0">
                <a:latin typeface="+mn-lt"/>
              </a:rPr>
              <a:t>Baza Usług Rozwojowych w czasie pandemii  </a:t>
            </a:r>
            <a:endParaRPr lang="pl-PL" b="1" dirty="0">
              <a:latin typeface="+mn-lt"/>
            </a:endParaRPr>
          </a:p>
          <a:p>
            <a:endParaRPr lang="pl-PL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AF1B385-8B7B-433A-B0C8-86EA92B28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1" y="880371"/>
            <a:ext cx="11696877" cy="5205468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98E7B965-57A7-47FB-B421-45BBC18B3796}"/>
              </a:ext>
            </a:extLst>
          </p:cNvPr>
          <p:cNvSpPr/>
          <p:nvPr/>
        </p:nvSpPr>
        <p:spPr>
          <a:xfrm>
            <a:off x="296851" y="925552"/>
            <a:ext cx="2362200" cy="2256773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30 % usług oferowanych w BUR w ub. roku to usługi w formule zdalnej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F18C5A7-3100-4A9C-94E1-85DF44C2A265}"/>
              </a:ext>
            </a:extLst>
          </p:cNvPr>
          <p:cNvSpPr/>
          <p:nvPr/>
        </p:nvSpPr>
        <p:spPr>
          <a:xfrm>
            <a:off x="442912" y="3087890"/>
            <a:ext cx="9035441" cy="309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14000"/>
              </a:lnSpc>
              <a:spcBef>
                <a:spcPts val="600"/>
              </a:spcBef>
            </a:pPr>
            <a:r>
              <a:rPr lang="pl-PL" sz="2400" b="1" dirty="0">
                <a:solidFill>
                  <a:schemeClr val="bg1"/>
                </a:solidFill>
              </a:rPr>
              <a:t>W związku z pandemią COVID-19 już w marcu  ub. roku PARP podjęła decyzję o wprowadzeniu rozwiązań, dzięki którym usługi w BUR mogły być realizowane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 trybie zdalnym. </a:t>
            </a:r>
          </a:p>
          <a:p>
            <a:pPr marR="5080">
              <a:lnSpc>
                <a:spcPct val="114000"/>
              </a:lnSpc>
              <a:spcBef>
                <a:spcPts val="600"/>
              </a:spcBef>
            </a:pPr>
            <a:r>
              <a:rPr lang="pl-PL" sz="2400" b="1" dirty="0">
                <a:solidFill>
                  <a:schemeClr val="bg1"/>
                </a:solidFill>
              </a:rPr>
              <a:t>Wspólnie z Ministerstwem Funduszy i Polityki Regionalnej zostały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przygotowane „Wytyczne dotyczące standardów świadczenia usług rozwojowych metodami zdalnego dostępu oraz monitoringu takich usług”</a:t>
            </a:r>
          </a:p>
        </p:txBody>
      </p:sp>
    </p:spTree>
    <p:extLst>
      <p:ext uri="{BB962C8B-B14F-4D97-AF65-F5344CB8AC3E}">
        <p14:creationId xmlns:p14="http://schemas.microsoft.com/office/powerpoint/2010/main" val="2726106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83170" y="142035"/>
            <a:ext cx="9899870" cy="86380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(7)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8019" y="904241"/>
            <a:ext cx="11749088" cy="517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V.7 Czy dostawca usług prowadzi: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a) nadzór nad udokumentowanymi informacjami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 W jaki sposób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prowadzi nadzór nad dokumentacją?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 Czy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wystandaryzowane dokumenty na każdym etapie realizacji usług rozwojowych (np. wzory dokumentów, umów, 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 Czy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 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posiada opracowane standardy korespondencji e-mailowej (np. ustandaryzowane stopki)?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4) Czy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powszechnie dostępne linki na www do najważniejszych dokumentów?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5) Czy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stosuje wersjonowanie dokumentacji szkoleniowej?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6) W jaki sposób jest archiwizowana dokumentacja (wersja papierowa czy elektroniczna)?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7) Czy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odpowiednio przechowuje i archiwizuje dokumentację (np. w odpowiedniej chronologii, odpowiednio opisane, kompletne)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8) Czy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dokument, który to reguluje (np. instrukcja kancelaryjna)?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9) Kto odpowiada za nadzór nad udokumentowanymi informacjami?</a:t>
            </a:r>
          </a:p>
        </p:txBody>
      </p:sp>
    </p:spTree>
    <p:extLst>
      <p:ext uri="{BB962C8B-B14F-4D97-AF65-F5344CB8AC3E}">
        <p14:creationId xmlns:p14="http://schemas.microsoft.com/office/powerpoint/2010/main" val="1498602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903490" y="202995"/>
            <a:ext cx="9899870" cy="86380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ZAPEWNIENIU NALEŻYTEJ JAKOŚCI ŚWIADCZENIA USŁUG ROZWOJOWYCH (7.1)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9459" y="1412241"/>
            <a:ext cx="11172141" cy="532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V.7 Czy dostawca usług prowadzi: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b) nadzór nad usługą rozwojową niezgodną z wymaganiami określonymi dla danej usługi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 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regulacje wewnętrzne lub ustalony sposób postępowania w 	sytuacjach nieoczekiwanych (np. choroba trenera, niezebranie się grupy, nieadekwatna sala)?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2) Kto nadzoruje realizację usług zgodnie z ustalonym standardem?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c) działania korygujące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1) Jak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postępuje w sytuacjach nieoczekiwanych, nagłych, losowych (np. 	niezebranie się grupy, nieadekwatna sala, choroba trenera z określonymi kompetencjami)?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 Czy były takie przypadki? Jakie? Jakie działania korygujące podjęto?</a:t>
            </a:r>
          </a:p>
          <a:p>
            <a:pPr lvl="2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 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wdraża zalecenia z wyników ewaluacji w obszarze działań korygujących i zapobiegawczych?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3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39020" y="192835"/>
            <a:ext cx="10239270" cy="90444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(1)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9202" y="1270001"/>
            <a:ext cx="11749088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 1. Czy dostawca usług świadcząc usługi przestrzega warunków określonych odpowiednio w zakresie zapewnienia należytej jakości świadczenia usług rozwojowych (tj. warunków określonych w pkt V) (§13 ust. 1 pkt 1)?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1) Krótkie podsumowanie punktu V.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VI.2 Czy dostawca usług umieszcza na dokumencie księgowym co najmniej: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dane usługobiorcy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liczbę godzin usługi rozwojowej opłaconej ze środków publicznych oraz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identyfikatory związane z usługą nadane w systemie teleinformatycznym;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 także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wystawia na wezwanie usługobiorcy notę korygującą w ciągu 7 dni od wezwania (§13 ust. 1 pkt 2) 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71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2025413" y="153199"/>
            <a:ext cx="10239270" cy="1302919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(2)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63195" y="1032480"/>
            <a:ext cx="11749088" cy="555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VI.3 Czy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wydaje usługobiorcy zaświadczenie o zakończeniu udziału w usłudze zawierające co 	najmniej: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tytuł usługi rozwojowej oraz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identyfikatory związane z usługą nadane w systemie teleinformatycznym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dane usługobiorcy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datę świadczenia usługi rozwojowej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liczbę godzin usługi rozwojowej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informację na temat efektów uczenia się, do których uzyskania usługobiorca przygotowywał się w procesie uczenia się lub innych osiągniętych efektów tych usług, oraz kod kwalifikacji w Zintegrowanym Rejestrze Kwalifikacji, jeżeli usługa miała na celu przygotowanie do uzyskania kwalifikacji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 a także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 czy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5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wystawia na  uzasadnione wezwanie usługobiorcy korektę zaświadczenia w terminie 7 dni od dnia wezwania (§13 ust. 1 pkt 3)?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195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09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12053" y="123165"/>
            <a:ext cx="10239270" cy="933475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(3)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80315" y="1413801"/>
            <a:ext cx="11749088" cy="396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VI.4 Czy dostawca usług poddaje ocenie przez usługobiorców zrealizowane przez siebie usługi rozwojowe (§13 ust. 1 pkt 4)?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 jaki sposób usługi są oceniane po ich zakończeniu przez usługobiorców (ankieta, wywiad, referencje)? 2) Jakie informacje są oceniane po zakończeniu usługi rozwojowej?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 Czy usługi oceniane są po każdej ze zrealizowanych usług?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4) Czy dostawca usług umożliwia wystawianie ocen oraz opinii przez klientów w przestrzeni internetowej? Gdzie?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5) 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jest świadomy konieczności aktualizacji statusu usługi i uczestnika po zakończeniu usługi w BUR, aby była możliwa ocena usługi w BUR 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01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12053" y="123165"/>
            <a:ext cx="10239270" cy="933475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(4)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2235" y="1667801"/>
            <a:ext cx="11605285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VI.5 Czy dostawca usług umożliwia przeprowadzenie przez Agencję lub upoważnione przez nią podmioty weryfikacji spełnienia warunków dotyczących podmiotu zarejestrowanego w Bazie w miejscu świadczenia usługi oraz w swojej siedzibie (§13 ust. 1 pkt 5)?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 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umożliwił przeprowadzenie audytu i/ lub wizytacji usługi rozwojowej?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2) 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udostępnił wymagane dokumenty do audytu?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3) 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udzielił wyczerpujących informacji, czy współpracował z audytorami?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4)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użytkownicy (usługobiorcy) i trenerzy są informowani o możliwości wizytacji usługi w której 	uczestniczą? 	Jeśli tak, to w jakiej formie są informowani?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26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73013" y="275565"/>
            <a:ext cx="10239270" cy="933475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(5)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3035" y="2114841"/>
            <a:ext cx="11534165" cy="260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VI.6 Czy dostawca usług w przypadku usług przygotowujących do uzyskania kwalifikacji,  w sposób określony w  ustawie z dnia 22 grudnia 2015 r. o Zintegrowanym Systemie Kwalifikacji, wskazuje odesłanie do informacji o kwalifikacji, o których mowa w art. 83 ust. 1 tej ustawy, zawartych w Zintegrowanym Rejestrze Kwalifikacji (§13 ust. 1 pkt 6) 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1) Czy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świadczy usługi przygotowujące do uzyskania kwalifikacji lub jej części, 	zarejestrowanych w ZRK? Jeśli tak, to czy w ofercie (karcie usługi) kierowanej do klienta wskazane jest 	odesłanie do informacji o tej kwalifikacji w ZRK? </a:t>
            </a: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48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12053" y="123165"/>
            <a:ext cx="10239270" cy="933475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(5)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32715" y="1556041"/>
            <a:ext cx="11534165" cy="268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VI.7 Czy dostawca usług przygotowuje programy usług rozwojowych wskazujące oczekiwane efekty uczenia się lub inne oczekiwane efekty tych usług (§13 ust. 1 pkt 7)?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 Czy w programach usług rozwojowych, w szczególności w Karcie zawarte są informacje nt. oczekiwanych efektów uczenia się lub innych efektów usługi rozwojowej zgodnie z instrukcją wypełniania Karty Usługi?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 Czy zgodnie z instrukcją wypełniania Karty Usługi (wg załącznika 2 do regulaminu Bazy) określane są cele usługi (sposób formułowania celów biznesowych oraz celów edukacyjnych)</a:t>
            </a: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1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>
          <a:xfrm>
            <a:off x="361632" y="1463040"/>
            <a:ext cx="11401088" cy="4189046"/>
          </a:xfrm>
        </p:spPr>
        <p:txBody>
          <a:bodyPr anchor="t">
            <a:normAutofit/>
          </a:bodyPr>
          <a:lstStyle/>
          <a:p>
            <a:pPr>
              <a:lnSpc>
                <a:spcPct val="12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VI.7 Czy dostawca usług przygotowuje programy usług rozwojowych wskazujące oczekiwane efekty uczenia się lub inne oczekiwane efekty tych usług (§13 ust. 1 pkt 7)?</a:t>
            </a:r>
          </a:p>
          <a:p>
            <a:pPr>
              <a:lnSpc>
                <a:spcPct val="12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2"/>
                </a:solidFill>
              </a:rPr>
              <a:t>SUZ-13 Dostawca Usług uzgadnia i stosuje praktyki weryfikujące osiągnięcie celów usługi zdalnego uczenia się.</a:t>
            </a:r>
          </a:p>
          <a:p>
            <a:pPr>
              <a:lnSpc>
                <a:spcPct val="12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Klient jest poinformowany o stopniu osiągnięcia przez niego celów uczenia się, zgodnie z przyjętymi celami usługi zdalnego uczenia się.</a:t>
            </a: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Dostawca Usług zaprojektował metody i narzędzia pozwalające na okresową i docelową weryfikację osiągnięcia celów uczenia się?</a:t>
            </a: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klient był okresowo i końcowo poinformowany o stopniu osiągniętych przez siebie celów uczenia się zgodnie z uzgodnieniami/deklaracją?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2053908" y="182674"/>
            <a:ext cx="9708812" cy="827087"/>
          </a:xfrm>
        </p:spPr>
        <p:txBody>
          <a:bodyPr/>
          <a:lstStyle/>
          <a:p>
            <a:pPr lvl="0"/>
            <a:r>
              <a:rPr lang="pl-PL" altLang="pl-PL" b="1" kern="0" dirty="0">
                <a:solidFill>
                  <a:srgbClr val="626769"/>
                </a:solidFill>
                <a:latin typeface="Calibri" panose="020F0502020204030204"/>
                <a:cs typeface="Arial" panose="020B0604020202020204" pitchFamily="34" charset="0"/>
              </a:rPr>
              <a:t>KRYTERIA DODATKOWE – CO BADAMY W STANDARDACH ŚWIADCZENIA USŁUG ROZWOJOWYCH (5.1)</a:t>
            </a:r>
            <a:endParaRPr lang="pl-PL" b="1" kern="0" dirty="0">
              <a:solidFill>
                <a:srgbClr val="626769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498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12053" y="123165"/>
            <a:ext cx="10239270" cy="933475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(6)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31115" y="1271561"/>
            <a:ext cx="1174908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VI.8 Czy dostawca usług prowadzi działania wspierające utrwalanie efektów usługi rozwojowej, o których mowa powyżej  (§13 ust. 1 pkt 8)?</a:t>
            </a:r>
          </a:p>
          <a:p>
            <a:pPr lvl="1"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 Czy i jakie działania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realizuje, aby wspierać efekty uczenia np.:</a:t>
            </a:r>
          </a:p>
          <a:p>
            <a:pPr lvl="2"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a.  umożliwienie kontaktu  usługobiorcy z osobą prowadzącą szkolenie/ doradztwo po zakończonej usłudze?</a:t>
            </a:r>
          </a:p>
          <a:p>
            <a:pPr lvl="2"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b. przekazanie rekomendacji i wskazówek dotyczących samokształcenia po zakończeniu usługi?</a:t>
            </a:r>
          </a:p>
          <a:p>
            <a:pPr lvl="2"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c. przekazanie dodatkowych ćwiczeń i zadań do wykonania po szkoleniu?</a:t>
            </a:r>
          </a:p>
          <a:p>
            <a:pPr lvl="2"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d. spotkania i sesje poszkoleniowe – osobiste lub dystansowe konsultacje z kadrą szkoleniową lub moderowane przez kadrę szkoleniową internetowe fora dyskusyjne </a:t>
            </a:r>
          </a:p>
          <a:p>
            <a:pPr lvl="2"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e. dostęp do bazy wiedzy (artykuły, ćwiczenia, materiały audiowizualne) wspierające dalsze samodzielne uczenie?</a:t>
            </a:r>
          </a:p>
          <a:p>
            <a:pPr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0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42912" y="985519"/>
            <a:ext cx="11404757" cy="504433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400" b="1" dirty="0">
                <a:solidFill>
                  <a:schemeClr val="tx2"/>
                </a:solidFill>
              </a:rPr>
              <a:t>Standard Usług Zdalnych (SUZ)</a:t>
            </a:r>
            <a:r>
              <a:rPr lang="pl-PL" sz="2400" dirty="0"/>
              <a:t> przygotowany został przez Radę ds. Kompetencji Sektora Usług Rozwojowych we współpracy z ekspertami PARP i PIFS.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400" dirty="0"/>
              <a:t>SUZ jest: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400" dirty="0"/>
              <a:t>narzędziem wspomagającym dostawców usług w zarządzaniu jakością świadczonych zdalnie usług,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400" dirty="0"/>
              <a:t>instrumentem mającym zwiększyć poziom świadomości  i oczekiwań odbiorców usług rozwojowych.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szyć poziom świadomości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1"/>
                </a:solidFill>
              </a:rPr>
              <a:t> i oczekiwań  odbiorców usług</a:t>
            </a:r>
          </a:p>
          <a:p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1" dirty="0">
                <a:latin typeface="+mn-lt"/>
              </a:rPr>
              <a:t>Standard Usług Zdalnego Uczenia się </a:t>
            </a:r>
            <a:r>
              <a:rPr lang="pl-PL" b="1" dirty="0">
                <a:solidFill>
                  <a:schemeClr val="tx2"/>
                </a:solidFill>
                <a:latin typeface="+mn-lt"/>
              </a:rPr>
              <a:t>SUZ</a:t>
            </a:r>
          </a:p>
          <a:p>
            <a:endParaRPr lang="pl-PL" b="1" dirty="0">
              <a:latin typeface="+mn-lt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330526A-5C1E-4624-8844-723752F66DD5}"/>
              </a:ext>
            </a:extLst>
          </p:cNvPr>
          <p:cNvSpPr/>
          <p:nvPr/>
        </p:nvSpPr>
        <p:spPr>
          <a:xfrm>
            <a:off x="8483600" y="3507688"/>
            <a:ext cx="2514600" cy="2351559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Standard - przewodnik dla dostawców i odbiorców usług rozwojowych    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93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>
          <a:xfrm>
            <a:off x="442912" y="1270000"/>
            <a:ext cx="11401088" cy="4676726"/>
          </a:xfrm>
        </p:spPr>
        <p:txBody>
          <a:bodyPr anchor="t">
            <a:normAutofit/>
          </a:bodyPr>
          <a:lstStyle/>
          <a:p>
            <a:pPr>
              <a:lnSpc>
                <a:spcPct val="114000"/>
              </a:lnSpc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VI.8 Czy dostawca usług prowadzi działania wspierające utrwalanie efektów usługi rozwojowej, o których mowa powyżej  (§13 ust. 1 pkt 8)?</a:t>
            </a:r>
          </a:p>
          <a:p>
            <a:pPr>
              <a:lnSpc>
                <a:spcPct val="114000"/>
              </a:lnSpc>
            </a:pPr>
            <a:endParaRPr lang="pl-PL" sz="20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r>
              <a:rPr lang="pl-PL" sz="2000" b="1" dirty="0">
                <a:solidFill>
                  <a:schemeClr val="tx2"/>
                </a:solidFill>
              </a:rPr>
              <a:t>SUZ-12 Dostawca Usług stosuje praktyki umożliwiające samodzielne angażowanie się klientów w uczenie się w ramach usługi zdalnego uczenia się.</a:t>
            </a:r>
          </a:p>
          <a:p>
            <a:pPr>
              <a:lnSpc>
                <a:spcPct val="114000"/>
              </a:lnSpc>
            </a:pPr>
            <a:endParaRPr lang="pl-PL" sz="20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Klient ma stworzone możliwości do samodzielnego angażowania się w proces uczenia się i osiągnięcia celów.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Dostawca Usług zaplanował w usłudze działania wspierające samodzielne angażowanie się klientów?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Dostawca Usług realizuje usługę wykorzystuje zaplanowane działania wspierające zaangażowanie podczas realizacji usługi?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arenR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Czy Dostawca Usług weryfikuje skuteczność zaplanowanych metod wspierających samodzielne angażowanie się?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pl-PL" altLang="pl-PL" b="1" kern="0" dirty="0">
                <a:solidFill>
                  <a:srgbClr val="626769"/>
                </a:solidFill>
                <a:latin typeface="Calibri" panose="020F0502020204030204"/>
                <a:cs typeface="Arial" panose="020B0604020202020204" pitchFamily="34" charset="0"/>
              </a:rPr>
              <a:t>KRYTERIA DODATKOWE – CO BADAMY W STANDARDACH ŚWIADCZENIA USŁUG ROZWOJOWYCH (6.1)</a:t>
            </a:r>
            <a:endParaRPr lang="pl-PL" b="1" kern="0" dirty="0">
              <a:solidFill>
                <a:srgbClr val="626769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6926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781573" y="61759"/>
            <a:ext cx="10239270" cy="862801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(7)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24155" y="891722"/>
            <a:ext cx="11300485" cy="595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VI.9 Czy dostawca usług prowadzi dokumentację zrealizowanych usług rozwojowych w zakresie, o którym mowa w § 7 ust. 6 pkt 6 lit. b rozporządzenia BUR (tj. gromadzenie danych o podmiotach korzystających z usług rozwojowych oraz o zrealizowanych usługach rozwojowych, zapewniające poufność informacji, w szczególności ochronę danych osobowych)?</a:t>
            </a:r>
          </a:p>
          <a:p>
            <a:pPr>
              <a:lnSpc>
                <a:spcPct val="114000"/>
              </a:lnSpc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1) Czy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posiada dokumenty wewnętrzne regulujące kwestie ochrony danych osobowych?</a:t>
            </a:r>
          </a:p>
          <a:p>
            <a:pPr lvl="1">
              <a:lnSpc>
                <a:spcPct val="114000"/>
              </a:lnSpc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 Kto jest odpowiedzialny za nadzór nad zapewnieniem poufności oraz za ochronę danych osobowych?</a:t>
            </a:r>
          </a:p>
          <a:p>
            <a:pPr lvl="1">
              <a:lnSpc>
                <a:spcPct val="114000"/>
              </a:lnSpc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 Kto ma dostęp do danych osobowych osób uczestniczących w usługach? Na jakiej podstawie? </a:t>
            </a:r>
          </a:p>
          <a:p>
            <a:pPr lvl="1">
              <a:lnSpc>
                <a:spcPct val="114000"/>
              </a:lnSpc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4) W jaki sposób pozyskiwane są zgody na przetwarzanie danych osobowych uczestników  (np. formularze zgłoszeniowe w przypadku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gdzie zgłoszenia należy dokonać również przez system własny zapisów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dostawcy usług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)?</a:t>
            </a:r>
          </a:p>
          <a:p>
            <a:pPr lvl="1">
              <a:lnSpc>
                <a:spcPct val="114000"/>
              </a:lnSpc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5) Jaki jest cel, zakres i forma zbierania danych osobowych? Czy zgody zw. z udziałem w usłudze i zgody np. marketingowe są odrębne?</a:t>
            </a:r>
          </a:p>
          <a:p>
            <a:pPr lvl="1">
              <a:lnSpc>
                <a:spcPct val="114000"/>
              </a:lnSpc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7) Czy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wydaje upoważnienia do przetwarzania danych osobowych dla pracowników?</a:t>
            </a:r>
          </a:p>
          <a:p>
            <a:pPr lvl="1">
              <a:lnSpc>
                <a:spcPct val="114000"/>
              </a:lnSpc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8) Czy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prowadzi ewidencję wydanych upoważnień?</a:t>
            </a:r>
          </a:p>
          <a:p>
            <a:pPr lvl="1">
              <a:lnSpc>
                <a:spcPct val="114000"/>
              </a:lnSpc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9) Czy wszyscy pracownicy posiadający dostęp do danych osobowych posiadają upoważnienia do przetwarzania danych osobowych?</a:t>
            </a:r>
          </a:p>
          <a:p>
            <a:pPr lvl="1">
              <a:lnSpc>
                <a:spcPct val="114000"/>
              </a:lnSpc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10) Jeśli nastąpiło przekazanie przetwarzania danych osobowych, to czy zawarto stosowne zapisy w umowie?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35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52693" y="122719"/>
            <a:ext cx="10239270" cy="862801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(8)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9190" y="904240"/>
            <a:ext cx="11749088" cy="576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VI.10 Czy dostawca usług publikuje rzetelną i wiarygodną informację o świadczonych przez siebie usługach?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1) Jakimi środkami komunikacji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dostawca usług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oferuje swoje usługi?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2) Kto jest odpowiedzialny za publikację informacji o usługach?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3) Czy wszelkie publikowane w różnych kanałach komunikacji informacje dotyczące usług rozwojowych zawierają informacje rzetelne, zgodnie z prawdą, rzeczywistością i są aktualne?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4) Czy Karty Usług wypełniane są zgodnie z instrukcją wypełniania Karty – wszystkie inne dane poza wskazanymi w pkt. VI.7)?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1" dirty="0">
                <a:solidFill>
                  <a:schemeClr val="tx2"/>
                </a:solidFill>
                <a:cs typeface="Arial" panose="020B0604020202020204" pitchFamily="34" charset="0"/>
              </a:rPr>
              <a:t>SUZ-2 Dostawca Usług publikuje rzetelne informacje dotyczące swojej działalności w obszarze usług zdalnego uczenia się.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informacje podawane przez Dostawcę Usług  są zgodne z rzeczywistymi możliwościami i usługami tego podmiotu?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Dostawca Usług informuje o zakładanych efektach usług?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Czy dostępne informacje pozwalają określić doświadczenie, kompetencje i technologie dotyczące świadczenia zdalnych usług rozwojowych?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sz="19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30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812053" y="234479"/>
            <a:ext cx="10239270" cy="862801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KRYTERIA DODATKOWE – CO BADAMY W STANDARDACH ŚWIADCZENIA USŁUG ROZWOJOWYCH (8.1)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2235" y="2194560"/>
            <a:ext cx="117490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VI.10 a Czy usługi rozwojowe publikowane w BUR są zgodne z dokumentem stanowiącym podstawę uzyskania wpisu?</a:t>
            </a:r>
          </a:p>
          <a:p>
            <a:pPr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	 1) Czy usługi rozwojowe publikowane w BUR są zgodne z dokumentem stanowiącym podstawę uzyskania 	wpisu?</a:t>
            </a:r>
          </a:p>
          <a:p>
            <a:pPr>
              <a:spcBef>
                <a:spcPts val="600"/>
              </a:spcBef>
            </a:pPr>
            <a:endParaRPr lang="pl-PL" sz="20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87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2135188" y="324915"/>
            <a:ext cx="9708812" cy="477726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altLang="pl-PL" b="1" kern="0" dirty="0">
                <a:latin typeface="+mn-lt"/>
                <a:cs typeface="Arial" panose="020B0604020202020204" pitchFamily="34" charset="0"/>
              </a:rPr>
              <a:t>KATEGORIE AUDYTÓW</a:t>
            </a:r>
            <a:endParaRPr lang="pl-PL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6720" y="943999"/>
            <a:ext cx="11765280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Kategoria 1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 wyniku audytu potwierdzono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zgodność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poprzez spełnienie kryteriów wpisu do Bazy potwierdzających działanie zgodne z wymogami określonymi w rozporządzeniu BUR lub wskazano potencjał(-y) do doskonalenia. Podmiot audytowany otrzymuje raport z audytu zawierający pozytywny wynik audytu wraz z opisem ustaleń poczynionych przez zespół audytowy.</a:t>
            </a:r>
            <a:endParaRPr lang="pl-P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Kategoria 2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 wyniku audytu wykryto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nieistotne niezgodności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(przynajmniej jedną), które nie wpływają na spełnienie kryteriów wpisu do Bazy potwierdzających działanie zgodnie z wymogami określonymi w rozporządzeniu BUR, ale jednocześnie powinny zostać usunięte. Podmiot audytowany otrzymuje raport z audytu wraz z informacją o wykrytych niezgodnościach i ewentualnie wskazanym potencjałem(-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do doskonalenia – wraz z pismem przekazującym raport. Podmiot zobowiązany jest do przedstawienia potwierdzenia usunięcia niezgodności.</a:t>
            </a:r>
            <a:endParaRPr lang="pl-P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Kategoria 3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 wyniku audytu wykryto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istotne niezgodności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(przynajmniej jedną), które wpływają na negatywną ocenę spełnienia kryteriów wpisu do Bazy potwierdzających działanie zgodnie z wymogami określonymi w rozporządzeniu BUR. Podmiot audytowany otrzymuje raport z audytu wraz z informacją o wykrytych niezgodnościach i ewentualnie wskazanym potencjałem(-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do doskonalenia – wraz z pismem przekazującym raport wszczęte zostaje postępowanie wyjaśniające poprzedzające ustalenie ostatecznych skutków audytu.</a:t>
            </a:r>
            <a:endParaRPr lang="pl-PL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02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WYKONAWCY AUDYTÓW PLANOWYCH I DORAŹNYCH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403840" y="1563912"/>
            <a:ext cx="11696720" cy="438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AUDYTY PLANOWE PODMIOTÓW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prowadzą (audyty prowadzone do końca lipca br.):</a:t>
            </a:r>
          </a:p>
          <a:p>
            <a:pPr marL="457200" indent="-457200"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Grupa Gumułka </a:t>
            </a:r>
            <a:r>
              <a:rPr lang="pl-PL" sz="2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Euroedukacja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Sp. z o. o.</a:t>
            </a:r>
          </a:p>
          <a:p>
            <a:pPr marL="457200" indent="-457200"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t-BR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 Praxis Sp. z o. o.</a:t>
            </a:r>
            <a:endParaRPr lang="pl-PL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AUDYTY DORAŹNE PODMIOTÓW I USŁUG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prowadzi (audyty prowadzone do grudnia br.):</a:t>
            </a:r>
          </a:p>
          <a:p>
            <a:pPr marL="457200" indent="-457200"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 Rozwoju Administracji </a:t>
            </a:r>
            <a:r>
              <a:rPr lang="pt-BR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Sp. z o. o.</a:t>
            </a:r>
            <a:endParaRPr lang="pl-PL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29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72AD42C-B4B5-43E9-9B7D-94561D2A8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0" y="152400"/>
            <a:ext cx="9846149" cy="426720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b="1" dirty="0">
                <a:latin typeface="+mn-lt"/>
              </a:rPr>
              <a:t>JAK AUDYT PRZEBIEGA I JAK SIĘ DO NIEGO PRZYGOTOWAĆ 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254000" y="1009762"/>
            <a:ext cx="11695269" cy="480673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 trakcie audytu wymagane będzie:</a:t>
            </a:r>
          </a:p>
          <a:p>
            <a:pPr marL="285750" lvl="0" indent="-285750">
              <a:lnSpc>
                <a:spcPct val="114000"/>
              </a:lnSpc>
              <a:spcBef>
                <a:spcPts val="600"/>
              </a:spcBef>
              <a:buClr>
                <a:srgbClr val="B61928"/>
              </a:buClr>
              <a:buFont typeface="Calibri" panose="020F0502020204030204" pitchFamily="34" charset="0"/>
              <a:buChar char="~"/>
            </a:pPr>
            <a:r>
              <a:rPr lang="pl-PL" sz="2000" dirty="0">
                <a:solidFill>
                  <a:srgbClr val="626769">
                    <a:lumMod val="50000"/>
                  </a:srgbClr>
                </a:solidFill>
              </a:rPr>
              <a:t>w przypadku ewentualnego </a:t>
            </a:r>
            <a:r>
              <a:rPr lang="pl-PL" sz="2000" b="1" dirty="0">
                <a:solidFill>
                  <a:srgbClr val="626769">
                    <a:lumMod val="50000"/>
                  </a:srgbClr>
                </a:solidFill>
              </a:rPr>
              <a:t>audytu zdalnego i mieszanego </a:t>
            </a:r>
            <a:r>
              <a:rPr lang="pl-PL" sz="2000" dirty="0">
                <a:solidFill>
                  <a:srgbClr val="626769">
                    <a:lumMod val="50000"/>
                  </a:srgbClr>
                </a:solidFill>
              </a:rPr>
              <a:t>przekazanie – w ustalonym przez Wykonawcę terminie i w podany przez Wykonawcę bezpieczny sposób – dokumentów do audytu oraz przygotowanie do wideo/ </a:t>
            </a:r>
            <a:r>
              <a:rPr lang="pl-PL" sz="2000" dirty="0" err="1">
                <a:solidFill>
                  <a:srgbClr val="626769">
                    <a:lumMod val="50000"/>
                  </a:srgbClr>
                </a:solidFill>
              </a:rPr>
              <a:t>tele</a:t>
            </a:r>
            <a:r>
              <a:rPr lang="pl-PL" sz="2000" dirty="0">
                <a:solidFill>
                  <a:srgbClr val="626769">
                    <a:lumMod val="50000"/>
                  </a:srgbClr>
                </a:solidFill>
              </a:rPr>
              <a:t>-konferencji prowadzonych z wykorzystaniem ogólnodostępnych narzędzi informatycznych dla urządzeń stacjonarnych lub mobilnych (narzędzie do realizacji wideo/ </a:t>
            </a:r>
            <a:r>
              <a:rPr lang="pl-PL" sz="2000" dirty="0" err="1">
                <a:solidFill>
                  <a:srgbClr val="626769">
                    <a:lumMod val="50000"/>
                  </a:srgbClr>
                </a:solidFill>
              </a:rPr>
              <a:t>tele</a:t>
            </a:r>
            <a:r>
              <a:rPr lang="pl-PL" sz="2000" dirty="0">
                <a:solidFill>
                  <a:srgbClr val="626769">
                    <a:lumMod val="50000"/>
                  </a:srgbClr>
                </a:solidFill>
              </a:rPr>
              <a:t>-konferencji zostanie ustalone przez Wykonawcę z audytowanym podmiotem w korespondencji e-mailowej przed rozpoczęciem audytu) </a:t>
            </a:r>
            <a:r>
              <a:rPr lang="pl-PL" sz="2000" dirty="0">
                <a:solidFill>
                  <a:schemeClr val="tx2"/>
                </a:solidFill>
              </a:rPr>
              <a:t>(</a:t>
            </a:r>
            <a:r>
              <a:rPr lang="pl-PL" sz="2000" dirty="0">
                <a:solidFill>
                  <a:srgbClr val="C00000"/>
                </a:solidFill>
              </a:rPr>
              <a:t>audyt stacjonarny – okazanie w siedzibie; audyt zdalny – okazanie przez </a:t>
            </a:r>
            <a:r>
              <a:rPr lang="pl-PL" sz="2000" dirty="0" err="1">
                <a:solidFill>
                  <a:srgbClr val="C00000"/>
                </a:solidFill>
              </a:rPr>
              <a:t>teams</a:t>
            </a:r>
            <a:r>
              <a:rPr lang="pl-PL" sz="2000" dirty="0">
                <a:solidFill>
                  <a:srgbClr val="C00000"/>
                </a:solidFill>
              </a:rPr>
              <a:t>, zoom bądź inny program a następnie przekazanie za pomocą poczty el. dokumentu podpisanego elektronicznym podpisem kwalifikowanym lub e-</a:t>
            </a:r>
            <a:r>
              <a:rPr lang="pl-PL" sz="2000" dirty="0" err="1">
                <a:solidFill>
                  <a:srgbClr val="C00000"/>
                </a:solidFill>
              </a:rPr>
              <a:t>puapem</a:t>
            </a:r>
            <a:r>
              <a:rPr lang="pl-PL" sz="2000" dirty="0">
                <a:solidFill>
                  <a:srgbClr val="C00000"/>
                </a:solidFill>
              </a:rPr>
              <a:t> z oświadczeniem o przekazaniu oryginalnych dokumentach bądź papierowe oryginały przesłane do wykonawcy pocztą</a:t>
            </a:r>
            <a:r>
              <a:rPr lang="pl-PL" sz="2000" dirty="0">
                <a:solidFill>
                  <a:schemeClr val="tx2"/>
                </a:solidFill>
              </a:rPr>
              <a:t>)</a:t>
            </a:r>
            <a:r>
              <a:rPr lang="pl-PL" sz="2000" dirty="0">
                <a:solidFill>
                  <a:srgbClr val="626769">
                    <a:lumMod val="50000"/>
                  </a:srgbClr>
                </a:solidFill>
              </a:rPr>
              <a:t>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zapewnienie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obecności pracowników upoważnionych do reprezentowania dostawcy usługi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, którzy będą mogli udzielać informacji na temat procesów realizowanych w podmiocie </a:t>
            </a:r>
            <a:r>
              <a:rPr lang="pl-PL" sz="2000" dirty="0">
                <a:solidFill>
                  <a:srgbClr val="C00000"/>
                </a:solidFill>
              </a:rPr>
              <a:t>(audyt stacjonarny – w siedzibie; audyt zdalny – rozmowa przez </a:t>
            </a:r>
            <a:r>
              <a:rPr lang="pl-PL" sz="2000" dirty="0" err="1">
                <a:solidFill>
                  <a:srgbClr val="C00000"/>
                </a:solidFill>
              </a:rPr>
              <a:t>teams</a:t>
            </a:r>
            <a:r>
              <a:rPr lang="pl-PL" sz="2000" dirty="0">
                <a:solidFill>
                  <a:srgbClr val="C00000"/>
                </a:solidFill>
              </a:rPr>
              <a:t>, zoom bądź inny program)</a:t>
            </a:r>
          </a:p>
        </p:txBody>
      </p:sp>
    </p:spTree>
    <p:extLst>
      <p:ext uri="{BB962C8B-B14F-4D97-AF65-F5344CB8AC3E}">
        <p14:creationId xmlns:p14="http://schemas.microsoft.com/office/powerpoint/2010/main" val="1039107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26720" y="965200"/>
            <a:ext cx="11146629" cy="5135777"/>
          </a:xfrm>
        </p:spPr>
        <p:txBody>
          <a:bodyPr>
            <a:no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zapewnienie możliwości przeprowadzenia oględzin siedziby podmiotu i miejsca realizacji usługi rozwojowej </a:t>
            </a:r>
            <a:r>
              <a:rPr lang="pl-PL" sz="2000" dirty="0">
                <a:solidFill>
                  <a:srgbClr val="C00000"/>
                </a:solidFill>
              </a:rPr>
              <a:t>(stacjonarnie – naocznie; zdalnie – za pomocą połączenia na </a:t>
            </a:r>
            <a:r>
              <a:rPr lang="pl-PL" sz="2000" dirty="0" err="1">
                <a:solidFill>
                  <a:srgbClr val="C00000"/>
                </a:solidFill>
              </a:rPr>
              <a:t>teams</a:t>
            </a:r>
            <a:r>
              <a:rPr lang="pl-PL" sz="2000" dirty="0">
                <a:solidFill>
                  <a:srgbClr val="C00000"/>
                </a:solidFill>
              </a:rPr>
              <a:t>, zoom bądź innego programu).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Jeśli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audyt planowy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ma obejmować również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wizytację usługi rozwojowej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, powinna być ona przeprowadzona nie wcześniej niż 14 dni kalendarzowych przed planowanym terminem rozpoczęcia czynności audytowych i nie później niż na 7 dni kalendarzowych od momentu ich zakończenia. Wykonawca jest zobowiązany do poinformowania podmiotu o planowanej wizytacji / zdalnym monitoringu usługi rozwojowej w terminie 3 dni kalendarzowych przed planowaną wizytą. W uzasadnionych sytuacjach możliwe jest dokonanie przez Wykonawcę wyboru usługi stacjonarnej podlegającej wizytacji podczas przeprowadzania audytu w siedzibie podmiotu. Wybór wizytowanej usługi rozwojowej następuje w porozumieniu z audytowanym podmiotem. Przeprowadzenie wizytacji usługi rozwojowej w miejscu jej realizacji powinno dotyczyć wybranego modułu lub modułów prowadzonych zajęć (np. od przerwy do przerwy), tak aby w jak najmniejszym stopniu zakłócać realizację usługi. Umożliwienie przeprowadzenia wywiadów/ rozmów zarówno z pracownikami podmiotu, trenerami, jak i z osobami uczestniczącymi w usługach rozwojowych.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</a:pPr>
            <a:endParaRPr lang="pl-PL" sz="2000" dirty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</a:pPr>
            <a:endParaRPr lang="pl-PL" sz="2000" dirty="0"/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672AD42C-B4B5-43E9-9B7D-94561D2A8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4068" y="253794"/>
            <a:ext cx="9712481" cy="827087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b="1" dirty="0">
                <a:latin typeface="+mn-lt"/>
              </a:rPr>
              <a:t>JAK AUDYT PRZEBIEGA I JAK SIĘ DO NIEGO PRZYGOTOWAĆ </a:t>
            </a:r>
          </a:p>
        </p:txBody>
      </p:sp>
    </p:spTree>
    <p:extLst>
      <p:ext uri="{BB962C8B-B14F-4D97-AF65-F5344CB8AC3E}">
        <p14:creationId xmlns:p14="http://schemas.microsoft.com/office/powerpoint/2010/main" val="1925762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243840" y="968693"/>
            <a:ext cx="11695269" cy="4806736"/>
          </a:xfrm>
        </p:spPr>
        <p:txBody>
          <a:bodyPr>
            <a:noAutofit/>
          </a:bodyPr>
          <a:lstStyle/>
          <a:p>
            <a:pPr marL="285750" indent="-285750">
              <a:lnSpc>
                <a:spcPct val="113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przygotowanie i okazanie oryginałów dokumentów potwierdzających brak zaległości z  tytułu podatków i składek na ubezpieczenia społeczne oraz zdrowotne (zaświadczenia wydane przez odpowiedni ZUS/US,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wystawione nie wcześniej niż 3 miesiące przed pierwszym dniem audytu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2"/>
                </a:solidFill>
              </a:rPr>
              <a:t>(przekazane osobiście na audycie stacjonarnym; na audycie zdalnym przekazany w bezpieczny sposób)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okazanie ważnego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certyfikatu lub dokumentu poświadczającego udzielenie akredytacji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potwierdzającego spełnienie wymogów jakościowych ustanowionych na potrzeby rejestracji w Bazie Usług Rozwojowych (jeśli dotyczy) lub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uprawnienia wynikającego z przepisów prawa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, o  których mowa w rozporządzenia BUR (jeśli dotyczy) </a:t>
            </a:r>
            <a:r>
              <a:rPr lang="pl-PL" sz="2000" dirty="0">
                <a:solidFill>
                  <a:schemeClr val="tx2"/>
                </a:solidFill>
              </a:rPr>
              <a:t>(</a:t>
            </a:r>
            <a:r>
              <a:rPr lang="pl-PL" sz="2000" dirty="0">
                <a:solidFill>
                  <a:srgbClr val="C00000"/>
                </a:solidFill>
              </a:rPr>
              <a:t>na audycie stacjonarnym – okazanie, a na audycie zdalnym – okazanie za pomocą połączenia na </a:t>
            </a:r>
            <a:r>
              <a:rPr lang="pl-PL" sz="2000" dirty="0" err="1">
                <a:solidFill>
                  <a:srgbClr val="C00000"/>
                </a:solidFill>
              </a:rPr>
              <a:t>teams</a:t>
            </a:r>
            <a:r>
              <a:rPr lang="pl-PL" sz="2000" dirty="0">
                <a:solidFill>
                  <a:srgbClr val="C00000"/>
                </a:solidFill>
              </a:rPr>
              <a:t>, zoom bądź innego programu)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przedstawienie innych dokumentów na potwierdzenie spełnienia wymagań wynikających z  rozporządzenia BUR </a:t>
            </a:r>
            <a:r>
              <a:rPr lang="pl-PL" sz="2000" dirty="0">
                <a:solidFill>
                  <a:schemeClr val="tx2"/>
                </a:solidFill>
              </a:rPr>
              <a:t>(audyt stacjonarny – okazanie w siedzibie; audyt zdalny – okazanie przez </a:t>
            </a:r>
            <a:r>
              <a:rPr lang="pl-PL" sz="2000" dirty="0" err="1">
                <a:solidFill>
                  <a:schemeClr val="tx2"/>
                </a:solidFill>
              </a:rPr>
              <a:t>teams</a:t>
            </a:r>
            <a:r>
              <a:rPr lang="pl-PL" sz="2000" dirty="0">
                <a:solidFill>
                  <a:schemeClr val="tx2"/>
                </a:solidFill>
              </a:rPr>
              <a:t>, zoom bądź inny program a następnie przekazanie audytorom w bezpieczny sposób)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672AD42C-B4B5-43E9-9B7D-94561D2A8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1990" y="141605"/>
            <a:ext cx="9712325" cy="827088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b="1" dirty="0">
                <a:latin typeface="+mn-lt"/>
              </a:rPr>
              <a:t>JAK AUDYT PRZEBIEGA I JAK SIĘ DO NIEGO PRZYGOTOWAĆ </a:t>
            </a:r>
          </a:p>
        </p:txBody>
      </p:sp>
    </p:spTree>
    <p:extLst>
      <p:ext uri="{BB962C8B-B14F-4D97-AF65-F5344CB8AC3E}">
        <p14:creationId xmlns:p14="http://schemas.microsoft.com/office/powerpoint/2010/main" val="581934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B74557-9685-4650-A409-DC9DF04615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192641"/>
            <a:ext cx="10956577" cy="4471791"/>
          </a:xfrm>
        </p:spPr>
        <p:txBody>
          <a:bodyPr>
            <a:no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Zgodnie z Ogólnymi zasadami przetwarzania danych osobowych w ramach Funduszy Europejskich: „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</a:rPr>
              <a:t>nagranie wykorzystywane w celu potwierdzenia kwalifikowalności wydatku, na potrzeby monitoringu lub kontroli nie wymaga zgody uczestnika, i wymaga jedynie poinformowania. Wynika to z ogólnych przepisów dot. przetwarzania danych osobowych w zbiorach danych programów operacyjnych.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https://www.funduszeeuropejskie.gov.pl/strony/o-funduszach/ogolne-zasady-przetwarzania-danych-osobowych-w-ramach-funduszy-europejskich/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) – „W przypadku, gdy dane pozyskiwanie są bezpośrednio od osób, których dane dotyczą podanie danych jest dobrowolne. Odmowa podania danych jest równoznaczna z brakiem możliwości podjęcia stosownych działań, np. ubiegania się o środki z Funduszy Europejskich”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zgodnie z podrozdziałem 4.1 Załącznika 4 „Zasady funkcjonowania dostawców usług świadczących usługi rozwojowe współfinansowane ze środków publicznych w Bazie Usług Rozwojowych” do Regulaminu BUR Zespół prowadzący czynności audytowe jest upoważniony, w granicy przyznanego upoważnienia, m.in. do </a:t>
            </a:r>
            <a:r>
              <a:rPr lang="pl-PL" sz="1900" b="1" dirty="0">
                <a:solidFill>
                  <a:schemeClr val="tx1">
                    <a:lumMod val="50000"/>
                  </a:schemeClr>
                </a:solidFill>
              </a:rPr>
              <a:t>zabezpieczenia materiałów dowodowych. 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Nagrania audytu oraz ewentualnej wizytacji usługi są właśnie formą zabezpieczenia materiałów dowodowych;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900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9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3FAC719-5176-4FBE-8FCF-8EBA7EC74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4176" y="152194"/>
            <a:ext cx="9712481" cy="827087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b="1" dirty="0">
                <a:latin typeface="+mn-lt"/>
              </a:rPr>
              <a:t>PRZEPROWADZENIE AUDYTU ZDALNEGO – NAGRANIE AUDYTU A KWESTIE OCHRONY DANYCH OSOBOWYCH</a:t>
            </a:r>
          </a:p>
        </p:txBody>
      </p:sp>
    </p:spTree>
    <p:extLst>
      <p:ext uri="{BB962C8B-B14F-4D97-AF65-F5344CB8AC3E}">
        <p14:creationId xmlns:p14="http://schemas.microsoft.com/office/powerpoint/2010/main" val="243283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2043748" y="233474"/>
            <a:ext cx="9712481" cy="827087"/>
          </a:xfrm>
        </p:spPr>
        <p:txBody>
          <a:bodyPr/>
          <a:lstStyle/>
          <a:p>
            <a:r>
              <a:rPr lang="pl-PL" b="1" dirty="0">
                <a:latin typeface="+mn-lt"/>
              </a:rPr>
              <a:t>Standard Usług Zdalnego Uczenia się </a:t>
            </a:r>
            <a:r>
              <a:rPr lang="pl-PL" b="1" dirty="0">
                <a:solidFill>
                  <a:schemeClr val="tx2"/>
                </a:solidFill>
                <a:latin typeface="+mn-lt"/>
              </a:rPr>
              <a:t>SUZ</a:t>
            </a:r>
            <a:r>
              <a:rPr lang="pl-PL" b="1" dirty="0">
                <a:latin typeface="+mn-lt"/>
              </a:rPr>
              <a:t> – </a:t>
            </a:r>
            <a:r>
              <a:rPr lang="pl-PL" b="1" dirty="0">
                <a:solidFill>
                  <a:schemeClr val="tx2"/>
                </a:solidFill>
                <a:latin typeface="+mn-lt"/>
              </a:rPr>
              <a:t>zmiany w systemie informatycznym </a:t>
            </a:r>
          </a:p>
          <a:p>
            <a:endParaRPr lang="pl-PL" b="1" dirty="0">
              <a:latin typeface="+mn-lt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9B4A9B-5560-4868-8DC5-6AF30414607E}"/>
              </a:ext>
            </a:extLst>
          </p:cNvPr>
          <p:cNvSpPr/>
          <p:nvPr/>
        </p:nvSpPr>
        <p:spPr>
          <a:xfrm>
            <a:off x="437989" y="1227586"/>
            <a:ext cx="1131824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Wprowadzenie </a:t>
            </a:r>
            <a:r>
              <a:rPr lang="pl-PL" sz="2000" b="1" dirty="0"/>
              <a:t>formy świadczenia usługi </a:t>
            </a:r>
            <a:r>
              <a:rPr lang="pl-PL" sz="2000" dirty="0"/>
              <a:t>jako obowiązkowego elementu </a:t>
            </a:r>
          </a:p>
          <a:p>
            <a:pPr marL="1200150" lvl="5" indent="-285750">
              <a:lnSpc>
                <a:spcPct val="114000"/>
              </a:lnSpc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STACJONARNE</a:t>
            </a:r>
          </a:p>
          <a:p>
            <a:pPr marL="1200150" lvl="5" indent="-285750">
              <a:lnSpc>
                <a:spcPct val="114000"/>
              </a:lnSpc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ZDALNE</a:t>
            </a:r>
          </a:p>
          <a:p>
            <a:pPr marL="1200150" lvl="5" indent="-285750">
              <a:lnSpc>
                <a:spcPct val="114000"/>
              </a:lnSpc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ZDALNE W CZASIE RZECZYWISTYM </a:t>
            </a:r>
          </a:p>
          <a:p>
            <a:pPr marL="1200150" lvl="5" indent="-285750">
              <a:lnSpc>
                <a:spcPct val="114000"/>
              </a:lnSpc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STACJONARNE + ZDALNE</a:t>
            </a:r>
          </a:p>
          <a:p>
            <a:pPr marL="1200150" lvl="5" indent="-285750">
              <a:lnSpc>
                <a:spcPct val="114000"/>
              </a:lnSpc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STACJONARNE + ZDALNE W CZASIE RZECZYWISTYM, </a:t>
            </a:r>
          </a:p>
          <a:p>
            <a:pPr marL="1200150" lvl="5" indent="-285750">
              <a:lnSpc>
                <a:spcPct val="114000"/>
              </a:lnSpc>
              <a:buClr>
                <a:schemeClr val="tx2"/>
              </a:buClr>
              <a:buFont typeface="Calibri" panose="020F0502020204030204" pitchFamily="34" charset="0"/>
              <a:buChar char="~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ZDALNE + ZDALNE W CZASIE RZECZYWISTYM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Rezygnacja z podrodzaju </a:t>
            </a:r>
            <a:r>
              <a:rPr lang="pl-PL" sz="2000" b="1" dirty="0"/>
              <a:t>usługi e-learning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Wprowadzenie pól związanych z wymogami technicznymi dla usług realizowanych w formie zdalnej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Odzwierciedlenie formularza na widoku KU (forma świadczenia)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Wprowadzenie dodatkowego filtru w wyszukiwarce usług </a:t>
            </a:r>
          </a:p>
        </p:txBody>
      </p:sp>
    </p:spTree>
    <p:extLst>
      <p:ext uri="{BB962C8B-B14F-4D97-AF65-F5344CB8AC3E}">
        <p14:creationId xmlns:p14="http://schemas.microsoft.com/office/powerpoint/2010/main" val="346683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589279" y="1412241"/>
            <a:ext cx="10394849" cy="3845604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Jedyny w swoim rodzaju program szkoleniowo-doradczy w Polsce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Głównym Celem Akademii Menadżera Innowacji jest stworzenie w firmie zespołu specjalistów gotowych do wdrażania i zarządzania innowacjami.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AMI to doświadczeni wykładowcy, praktycy biznesu i doradcy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Cykl składa się z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9 zjazdów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- 12 dni zajęć praktycznych i teoretycznych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Obszary tematyczne: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Kultura innowacyjności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zrozumienie biznesu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strategia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struktura organizacyjna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potencjał i zasoby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procesy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NOWOŚĆ! Możliwość wniesienia wkładu prywatnego w formie niepieniężnej. 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19088" lvl="0"/>
            <a:r>
              <a:rPr lang="pl-PL" sz="2400" dirty="0">
                <a:solidFill>
                  <a:srgbClr val="C00000"/>
                </a:solidFill>
              </a:rPr>
              <a:t>Rekrutacja: </a:t>
            </a:r>
            <a:r>
              <a:rPr lang="pl-PL" sz="2400" b="1" dirty="0">
                <a:solidFill>
                  <a:srgbClr val="C00000"/>
                </a:solidFill>
              </a:rPr>
              <a:t>26 kwietnia - 21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C00000"/>
                </a:solidFill>
              </a:rPr>
              <a:t>maj 2021 r.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651760" y="335279"/>
            <a:ext cx="94691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>
                    <a:lumMod val="50000"/>
                  </a:schemeClr>
                </a:solidFill>
              </a:rPr>
              <a:t>Akademia Menadżera Innowacji (AMI)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III edycja – czerwiec-grudzień 2021</a:t>
            </a:r>
          </a:p>
          <a:p>
            <a:endParaRPr lang="pl-PL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3" y="5994650"/>
            <a:ext cx="5761038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3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1106643" y="1902601"/>
            <a:ext cx="8448630" cy="28806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schemeClr val="tx2"/>
                </a:solidFill>
              </a:rPr>
              <a:t>Zapraszamy do udziału w Akademii Menadżera Innowacji</a:t>
            </a:r>
          </a:p>
          <a:p>
            <a:pPr>
              <a:spcBef>
                <a:spcPts val="600"/>
              </a:spcBef>
            </a:pPr>
            <a:endParaRPr lang="pl-PL" sz="1200" dirty="0">
              <a:solidFill>
                <a:schemeClr val="tx2"/>
              </a:solidFill>
            </a:endParaRPr>
          </a:p>
          <a:p>
            <a:endParaRPr lang="pl-PL" sz="2400" dirty="0"/>
          </a:p>
          <a:p>
            <a:r>
              <a:rPr lang="pl-PL" sz="2400" dirty="0"/>
              <a:t>e-mail: </a:t>
            </a:r>
            <a:r>
              <a:rPr lang="pl-PL" sz="2400" dirty="0">
                <a:hlinkClick r:id="rId2"/>
              </a:rPr>
              <a:t>aminnowacji@parp.gov.pl</a:t>
            </a:r>
            <a:endParaRPr lang="pl-PL" sz="2400" dirty="0"/>
          </a:p>
          <a:p>
            <a:r>
              <a:rPr lang="pl-PL" sz="2400" dirty="0"/>
              <a:t>www: </a:t>
            </a:r>
            <a:r>
              <a:rPr lang="pl-PL" sz="2400" u="sng" dirty="0">
                <a:hlinkClick r:id="rId3"/>
              </a:rPr>
              <a:t>www.parp.gov.pl/ami</a:t>
            </a:r>
            <a:endParaRPr lang="pl-PL" sz="2400" dirty="0"/>
          </a:p>
          <a:p>
            <a:endParaRPr lang="pl-PL" sz="1200" dirty="0"/>
          </a:p>
          <a:p>
            <a:endParaRPr lang="pl-PL" sz="12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6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>
            <a:extLst>
              <a:ext uri="{FF2B5EF4-FFF2-40B4-BE49-F238E27FC236}">
                <a16:creationId xmlns:a16="http://schemas.microsoft.com/office/drawing/2014/main" id="{68DD76C1-600E-415A-A575-74821F3D7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29186"/>
      </p:ext>
    </p:extLst>
  </p:cSld>
  <p:clrMapOvr>
    <a:masterClrMapping/>
  </p:clrMapOvr>
  <p:transition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3">
            <a:extLst>
              <a:ext uri="{FF2B5EF4-FFF2-40B4-BE49-F238E27FC236}">
                <a16:creationId xmlns:a16="http://schemas.microsoft.com/office/drawing/2014/main" id="{B8FDF157-E3F0-491E-8C56-DA6929E9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54274"/>
      </p:ext>
    </p:extLst>
  </p:cSld>
  <p:clrMapOvr>
    <a:masterClrMapping/>
  </p:clrMapOvr>
  <p:transition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3">
            <a:extLst>
              <a:ext uri="{FF2B5EF4-FFF2-40B4-BE49-F238E27FC236}">
                <a16:creationId xmlns:a16="http://schemas.microsoft.com/office/drawing/2014/main" id="{5A6CAA7E-80D2-499F-8D55-B61A97606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106480"/>
      </p:ext>
    </p:extLst>
  </p:cSld>
  <p:clrMapOvr>
    <a:masterClrMapping/>
  </p:clrMapOvr>
  <p:transition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14550" y="1095375"/>
            <a:ext cx="7772400" cy="147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endParaRPr lang="pl-PL" u="sng" kern="0" dirty="0">
              <a:solidFill>
                <a:prstClr val="black"/>
              </a:solidFill>
            </a:endParaRP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l-PL" u="sng" kern="0" dirty="0">
              <a:solidFill>
                <a:prstClr val="black"/>
              </a:solidFill>
            </a:endParaRP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l-PL" u="sng" kern="0" dirty="0">
              <a:solidFill>
                <a:prstClr val="black"/>
              </a:solidFill>
            </a:endParaRP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l-PL" kern="0" dirty="0">
              <a:solidFill>
                <a:srgbClr val="C00000"/>
              </a:solidFill>
            </a:endParaRPr>
          </a:p>
        </p:txBody>
      </p:sp>
      <p:sp>
        <p:nvSpPr>
          <p:cNvPr id="4" name="Symbol zastępczy tekstu 1"/>
          <p:cNvSpPr txBox="1">
            <a:spLocks noGrp="1"/>
          </p:cNvSpPr>
          <p:nvPr>
            <p:ph type="body" sz="quarter" idx="4294967295"/>
          </p:nvPr>
        </p:nvSpPr>
        <p:spPr>
          <a:xfrm>
            <a:off x="1346518" y="3983038"/>
            <a:ext cx="5674042" cy="1541961"/>
          </a:xfrm>
        </p:spPr>
        <p:txBody>
          <a:bodyPr wrap="square">
            <a:spAutoFit/>
          </a:bodyPr>
          <a:lstStyle/>
          <a:p>
            <a:pPr marL="0" indent="0" defTabSz="457200" eaLnBrk="1">
              <a:spcBef>
                <a:spcPts val="600"/>
              </a:spcBef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Dziękujemy za uwagę</a:t>
            </a:r>
          </a:p>
          <a:p>
            <a:pPr defTabSz="457200" eaLnBrk="1">
              <a:spcBef>
                <a:spcPts val="600"/>
              </a:spcBef>
            </a:pPr>
            <a:endParaRPr lang="pl-PL" altLang="pl-PL" sz="20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457200" eaLnBrk="1">
              <a:spcBef>
                <a:spcPts val="600"/>
              </a:spcBef>
              <a:buNone/>
            </a:pP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Departament Rozwoju Kadr w Przedsiębiorstwach</a:t>
            </a:r>
          </a:p>
          <a:p>
            <a:pPr marL="0" indent="0" defTabSz="457200" eaLnBrk="1">
              <a:spcBef>
                <a:spcPts val="600"/>
              </a:spcBef>
              <a:buNone/>
            </a:pP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Polska Agencja Rozwoju Przedsiębiorczości</a:t>
            </a:r>
            <a:endParaRPr lang="pl-PL" altLang="pl-P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9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395064" y="272692"/>
            <a:ext cx="6331106" cy="638175"/>
          </a:xfrm>
        </p:spPr>
        <p:txBody>
          <a:bodyPr/>
          <a:lstStyle/>
          <a:p>
            <a:r>
              <a:rPr lang="pl-PL" b="1" dirty="0">
                <a:latin typeface="+mn-lt"/>
              </a:rPr>
              <a:t>JAKOŚĆ W BAZIE USŁUG ROZWOJOWYCH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66784029"/>
              </p:ext>
            </p:extLst>
          </p:nvPr>
        </p:nvGraphicFramePr>
        <p:xfrm>
          <a:off x="1306287" y="572756"/>
          <a:ext cx="9666514" cy="558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 descr="C:\Users\szkolenieparp\AppData\Local\Microsoft\Windows\Temporary Internet Files\Content.IE5\0WPIKXOS\quality-686330_960_72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63" y="2664373"/>
            <a:ext cx="2011035" cy="110358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6BFD41-E5D0-4178-B6B2-8023F25970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4881" y="1844674"/>
            <a:ext cx="5822788" cy="41140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altLang="pl-PL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Podstawa prawna: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altLang="pl-PL" sz="28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§12 ust. 1 pkt 2 rozporządzenia Ministra Rozwoju i Finansów z dnia 29 sierpnia 2017 r. w sprawie rejestru podmiotów świadczących usługi rozwojowe (Dz.U. z 2017, poz. 1678)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2200" b="1" i="1" dirty="0">
                <a:solidFill>
                  <a:schemeClr val="tx2"/>
                </a:solidFill>
              </a:rPr>
              <a:t>Sprawdzanie stanu faktycznego w podmiocie wpisanym do rejestru w celu potwierdzenia prawdziwości informacji zawartych we wniosku </a:t>
            </a:r>
            <a:r>
              <a:rPr lang="pl-PL" sz="2200" b="1" i="1" dirty="0" smtClean="0">
                <a:solidFill>
                  <a:schemeClr val="tx2"/>
                </a:solidFill>
              </a:rPr>
              <a:t>o wpis </a:t>
            </a:r>
            <a:r>
              <a:rPr lang="pl-PL" sz="2200" b="1" i="1" dirty="0">
                <a:solidFill>
                  <a:schemeClr val="tx2"/>
                </a:solidFill>
              </a:rPr>
              <a:t>do rejestru oraz w zakresie spełniania warunków, o których mowa w rozdziałach 2 i 5</a:t>
            </a:r>
            <a:endParaRPr lang="pl-PL" altLang="pl-PL" sz="2200" b="1" i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B160DF7-FFF5-4D7F-B22C-7DAB9ADDFE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35188" y="275982"/>
            <a:ext cx="9712481" cy="535761"/>
          </a:xfrm>
        </p:spPr>
        <p:txBody>
          <a:bodyPr/>
          <a:lstStyle/>
          <a:p>
            <a:r>
              <a:rPr lang="pl-PL" b="1" dirty="0">
                <a:latin typeface="+mn-lt"/>
              </a:rPr>
              <a:t>CEL AUDYTU FUNKCJONOWANIA DOSTAWCÓW USŁUG W BUR</a:t>
            </a:r>
            <a:endParaRPr lang="it-IT" b="1" dirty="0">
              <a:latin typeface="+mn-lt"/>
            </a:endParaRPr>
          </a:p>
          <a:p>
            <a:endParaRPr lang="pl-PL" sz="1800" dirty="0">
              <a:latin typeface="+mn-lt"/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583" r="1583"/>
          <a:stretch>
            <a:fillRect/>
          </a:stretch>
        </p:blipFill>
        <p:spPr>
          <a:xfrm>
            <a:off x="344331" y="1774051"/>
            <a:ext cx="5461087" cy="37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1962468" y="142034"/>
            <a:ext cx="9712481" cy="827087"/>
          </a:xfrm>
        </p:spPr>
        <p:txBody>
          <a:bodyPr vert="horz" lIns="0" tIns="0" rIns="0" bIns="0" rtlCol="0">
            <a:noAutofit/>
          </a:bodyPr>
          <a:lstStyle/>
          <a:p>
            <a:r>
              <a:rPr lang="pl-PL" b="1" dirty="0">
                <a:latin typeface="+mn-lt"/>
              </a:rPr>
              <a:t>WZÓR UPOWAŻNENIA</a:t>
            </a:r>
          </a:p>
        </p:txBody>
      </p:sp>
      <p:sp>
        <p:nvSpPr>
          <p:cNvPr id="8" name="Prostokąt 7"/>
          <p:cNvSpPr/>
          <p:nvPr/>
        </p:nvSpPr>
        <p:spPr>
          <a:xfrm>
            <a:off x="1676400" y="558799"/>
            <a:ext cx="780288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…………………………….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i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(Nazwa i adres Wykonawcy)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r"/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r"/>
            <a:r>
              <a:rPr lang="pl-PL" sz="1000" i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miejscowość</a:t>
            </a:r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, dnia................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pl-PL" sz="1000" b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UPOWAŻNIENIE NUMER........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pl-PL" sz="1000" b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DO PRZEPROWADZANIA AUDYTU FUNKCJONOWANIA PODMIOTU W BAZIE USŁUG ROZWOJOWYCH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Działając w imieniu Polskiej Agencji Rozwoju Przedsiębiorczości - Administratora Bazy Usług Rozwojowych (dalej: „PARP”) na podstawie umowy zawartej w dniu …….. r. nr: …….. pomiędzy PARP a …………… – dotyczącej realizacji zamówienia „świadczenie usługi audytów funkcjonowania podmiotów w Bazie Usług Rozwojowych”.  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pl-PL" sz="1000" b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upoważniam niżej wymienione osoby wchodzące w skład zespołu audytowego:</a:t>
            </a:r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........................................................................................, kierownika zespołu  audytowego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indent="449580" algn="just"/>
            <a:r>
              <a:rPr lang="pl-PL" sz="700" i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/imię i nazwisko/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........................................................................................., członka/ów zespołu audytowego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indent="449580" algn="just"/>
            <a:r>
              <a:rPr lang="pl-PL" sz="700" i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/imię i nazwisko/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>
              <a:tabLst>
                <a:tab pos="449580" algn="l"/>
              </a:tabLst>
            </a:pPr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</a:t>
            </a:r>
          </a:p>
          <a:p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do przeprowadzenia audytu funkcjonowania podmiotu w Bazie Usług Rozwojowych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w …...................................................................................................................................................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i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/nazwa i adres podmiotu /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Termin ważności upoważnienia: …...................................................................................................................................................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i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/od …… do …. /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Termin prowadzeniu audytu funkcjonowania podmiotu w Bazie: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………………………………………………………………………………………………….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i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/od …… do …. /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W terminie prowadzenia audytu zespół audytowy ma możliwość na podstawie niniejszego upoważnienia przeprowadzenia wizytacji  usługi rozwojowej zarejestrowanej w Bazie Usług Rozwojowych.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Upoważnienie jest ważne za okazaniem dokumentu tożsamości.</a:t>
            </a:r>
            <a:endParaRPr lang="pl-PL" sz="7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1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Termin zgodny z upoważnieniem wystawionym dla Wykonawcy</a:t>
            </a:r>
            <a:endParaRPr lang="pl-PL" sz="1000" dirty="0">
              <a:solidFill>
                <a:schemeClr val="tx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487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RP">
      <a:dk1>
        <a:srgbClr val="626769"/>
      </a:dk1>
      <a:lt1>
        <a:srgbClr val="FFFFFF"/>
      </a:lt1>
      <a:dk2>
        <a:srgbClr val="B61928"/>
      </a:dk2>
      <a:lt2>
        <a:srgbClr val="FFFFFF"/>
      </a:lt2>
      <a:accent1>
        <a:srgbClr val="B61928"/>
      </a:accent1>
      <a:accent2>
        <a:srgbClr val="E95F6C"/>
      </a:accent2>
      <a:accent3>
        <a:srgbClr val="626769"/>
      </a:accent3>
      <a:accent4>
        <a:srgbClr val="9FA4A6"/>
      </a:accent4>
      <a:accent5>
        <a:srgbClr val="FFC000"/>
      </a:accent5>
      <a:accent6>
        <a:srgbClr val="3D83B3"/>
      </a:accent6>
      <a:hlink>
        <a:srgbClr val="B61928"/>
      </a:hlink>
      <a:folHlink>
        <a:srgbClr val="7F7F7F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26444</TotalTime>
  <Words>8425</Words>
  <Application>Microsoft Office PowerPoint</Application>
  <PresentationFormat>Panoramiczny</PresentationFormat>
  <Paragraphs>542</Paragraphs>
  <Slides>65</Slides>
  <Notes>41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65</vt:i4>
      </vt:variant>
    </vt:vector>
  </HeadingPairs>
  <TitlesOfParts>
    <vt:vector size="74" baseType="lpstr">
      <vt:lpstr>MS PGothic</vt:lpstr>
      <vt:lpstr>Arial</vt:lpstr>
      <vt:lpstr>Calibri</vt:lpstr>
      <vt:lpstr>Calibri Light</vt:lpstr>
      <vt:lpstr>Novel Pro</vt:lpstr>
      <vt:lpstr>Novel Pro Light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>Wszystko o audytach u dostawców usług w BUR</dc:subject>
  <dc:creator>j.grzybowska@poczta.fm</dc:creator>
  <cp:keywords>PL, PARP</cp:keywords>
  <cp:lastModifiedBy>Mangos-Glinka Monika</cp:lastModifiedBy>
  <cp:revision>697</cp:revision>
  <cp:lastPrinted>2019-04-17T07:08:16Z</cp:lastPrinted>
  <dcterms:created xsi:type="dcterms:W3CDTF">2017-01-17T17:37:53Z</dcterms:created>
  <dcterms:modified xsi:type="dcterms:W3CDTF">2021-05-18T13:51:30Z</dcterms:modified>
</cp:coreProperties>
</file>